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vml" ContentType="application/vnd.openxmlformats-officedocument.vmlDrawing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11" r:id="rId1"/>
  </p:sldMasterIdLst>
  <p:notesMasterIdLst>
    <p:notesMasterId r:id="rId30"/>
  </p:notesMasterIdLst>
  <p:handoutMasterIdLst>
    <p:handoutMasterId r:id="rId31"/>
  </p:handoutMasterIdLst>
  <p:sldIdLst>
    <p:sldId id="812" r:id="rId2"/>
    <p:sldId id="782" r:id="rId3"/>
    <p:sldId id="781" r:id="rId4"/>
    <p:sldId id="783" r:id="rId5"/>
    <p:sldId id="784" r:id="rId6"/>
    <p:sldId id="785" r:id="rId7"/>
    <p:sldId id="786" r:id="rId8"/>
    <p:sldId id="787" r:id="rId9"/>
    <p:sldId id="813" r:id="rId10"/>
    <p:sldId id="788" r:id="rId11"/>
    <p:sldId id="789" r:id="rId12"/>
    <p:sldId id="790" r:id="rId13"/>
    <p:sldId id="791" r:id="rId14"/>
    <p:sldId id="814" r:id="rId15"/>
    <p:sldId id="792" r:id="rId16"/>
    <p:sldId id="793" r:id="rId17"/>
    <p:sldId id="794" r:id="rId18"/>
    <p:sldId id="815" r:id="rId19"/>
    <p:sldId id="816" r:id="rId20"/>
    <p:sldId id="795" r:id="rId21"/>
    <p:sldId id="796" r:id="rId22"/>
    <p:sldId id="817" r:id="rId23"/>
    <p:sldId id="804" r:id="rId24"/>
    <p:sldId id="805" r:id="rId25"/>
    <p:sldId id="806" r:id="rId26"/>
    <p:sldId id="807" r:id="rId27"/>
    <p:sldId id="810" r:id="rId28"/>
    <p:sldId id="818" r:id="rId29"/>
  </p:sldIdLst>
  <p:sldSz cx="9144000" cy="5143500" type="screen16x9"/>
  <p:notesSz cx="6858000" cy="9144000"/>
  <p:embeddedFontLst>
    <p:embeddedFont>
      <p:font typeface="隶书" pitchFamily="49" charset="-122"/>
      <p:regular r:id="rId32"/>
    </p:embeddedFont>
    <p:embeddedFont>
      <p:font typeface="Calibri" pitchFamily="34" charset="0"/>
      <p:regular r:id="rId33"/>
      <p:bold r:id="rId34"/>
      <p:italic r:id="rId35"/>
      <p:boldItalic r:id="rId36"/>
    </p:embeddedFont>
    <p:embeddedFont>
      <p:font typeface="黑体" pitchFamily="49" charset="-122"/>
      <p:regular r:id="rId37"/>
    </p:embeddedFont>
    <p:embeddedFont>
      <p:font typeface="微软雅黑" pitchFamily="34" charset="-122"/>
      <p:regular r:id="rId38"/>
      <p:bold r:id="rId39"/>
    </p:embeddedFont>
    <p:embeddedFont>
      <p:font typeface="Cambria Math" pitchFamily="18" charset="0"/>
      <p:regular r:id="rId40"/>
    </p:embeddedFont>
    <p:embeddedFont>
      <p:font typeface="楷体" pitchFamily="49" charset="-122"/>
      <p:regular r:id="rId41"/>
    </p:embeddedFont>
    <p:embeddedFont>
      <p:font typeface="楷体_GB2312" charset="-122"/>
      <p:regular r:id="rId42"/>
    </p:embeddedFont>
  </p:embeddedFontLst>
  <p:custDataLst>
    <p:tags r:id="rId4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u" initials="g" lastIdx="6" clrIdx="0"/>
  <p:cmAuthor id="2" name="Administrator" initials="A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9F00"/>
    <a:srgbClr val="E6A774"/>
    <a:srgbClr val="D56D00"/>
    <a:srgbClr val="00A48D"/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72" autoAdjust="0"/>
    <p:restoredTop sz="95062" autoAdjust="0"/>
  </p:normalViewPr>
  <p:slideViewPr>
    <p:cSldViewPr showGuides="1">
      <p:cViewPr varScale="1">
        <p:scale>
          <a:sx n="140" d="100"/>
          <a:sy n="140" d="100"/>
        </p:scale>
        <p:origin x="-882" y="-90"/>
      </p:cViewPr>
      <p:guideLst>
        <p:guide orient="horz" pos="1605"/>
        <p:guide pos="291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1992" y="-102"/>
      </p:cViewPr>
      <p:guideLst>
        <p:guide orient="horz" pos="2853"/>
        <p:guide pos="218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4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4.fntdata"/><Relationship Id="rId43" Type="http://schemas.openxmlformats.org/officeDocument/2006/relationships/tags" Target="tags/tag1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18006E18-4BEF-4595-B3B6-2ABF2F04905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1461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395A52D7-8F67-41F0-A534-CB8A9A4DB925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8050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58569-B96D-4D6F-945C-BF3ADB5B0715}" type="slidenum">
              <a:rPr lang="en-US" altLang="zh-CN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58569-B96D-4D6F-945C-BF3ADB5B0715}" type="slidenum">
              <a:rPr lang="en-US" altLang="zh-CN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58569-B96D-4D6F-945C-BF3ADB5B0715}" type="slidenum">
              <a:rPr lang="en-US" altLang="zh-CN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2467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8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7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9081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当堂训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>
            <a:spLocks noChangeArrowheads="1"/>
          </p:cNvSpPr>
          <p:nvPr userDrawn="1"/>
        </p:nvSpPr>
        <p:spPr bwMode="auto">
          <a:xfrm>
            <a:off x="1113723" y="267632"/>
            <a:ext cx="1624375" cy="523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90" tIns="45694" rIns="91390" bIns="4569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816356" eaLnBrk="1" hangingPunct="1"/>
            <a:r>
              <a:rPr kumimoji="1"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当堂训练</a:t>
            </a: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647784" y="786591"/>
            <a:ext cx="8497406" cy="635"/>
          </a:xfrm>
          <a:prstGeom prst="line">
            <a:avLst/>
          </a:prstGeom>
          <a:ln w="3810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 descr="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11593" y="195538"/>
            <a:ext cx="490919" cy="694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492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课后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rcRect t="17556" b="14741"/>
          <a:stretch>
            <a:fillRect/>
          </a:stretch>
        </p:blipFill>
        <p:spPr>
          <a:xfrm>
            <a:off x="565157" y="246384"/>
            <a:ext cx="8013065" cy="469836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lum contrast="-12000"/>
          </a:blip>
          <a:srcRect t="40148" b="36667"/>
          <a:stretch>
            <a:fillRect/>
          </a:stretch>
        </p:blipFill>
        <p:spPr>
          <a:xfrm>
            <a:off x="2048834" y="915036"/>
            <a:ext cx="5046344" cy="864627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347550" y="999564"/>
            <a:ext cx="2448272" cy="584775"/>
          </a:xfrm>
          <a:prstGeom prst="rect">
            <a:avLst/>
          </a:prstGeom>
          <a:noFill/>
        </p:spPr>
        <p:txBody>
          <a:bodyPr wrap="square" lIns="91390" tIns="45696" rIns="91390" bIns="45696" rtlCol="0">
            <a:spAutoFit/>
          </a:bodyPr>
          <a:lstStyle/>
          <a:p>
            <a:pPr algn="ctr" defTabSz="816356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3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课后作业</a:t>
            </a:r>
            <a:endParaRPr lang="zh-CN" altLang="en-US" sz="3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7703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>
            <p:custDataLst>
              <p:tags r:id="rId1"/>
            </p:custDataLst>
          </p:nvPr>
        </p:nvCxnSpPr>
        <p:spPr>
          <a:xfrm>
            <a:off x="3" y="843279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3800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元内容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0" y="843280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6"/>
          <p:cNvSpPr txBox="1">
            <a:spLocks noChangeArrowheads="1"/>
          </p:cNvSpPr>
          <p:nvPr userDrawn="1"/>
        </p:nvSpPr>
        <p:spPr bwMode="auto">
          <a:xfrm>
            <a:off x="787769" y="160658"/>
            <a:ext cx="3497745" cy="521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1" tIns="45705" rIns="91411" bIns="4570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800" dirty="0" smtClean="0">
                <a:solidFill>
                  <a:prstClr val="black"/>
                </a:solidFill>
                <a:latin typeface="Calibri"/>
                <a:ea typeface="黑体" panose="02010609060101010101" pitchFamily="49" charset="-122"/>
              </a:rPr>
              <a:t>单元内容结构图</a:t>
            </a:r>
            <a:endParaRPr kumimoji="1" lang="zh-CN" altLang="en-US" sz="2800" dirty="0">
              <a:solidFill>
                <a:prstClr val="black"/>
              </a:solidFill>
              <a:latin typeface="Calibri"/>
              <a:ea typeface="黑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388621" y="648970"/>
            <a:ext cx="3024000" cy="0"/>
          </a:xfrm>
          <a:prstGeom prst="line">
            <a:avLst/>
          </a:prstGeom>
          <a:ln w="25400">
            <a:solidFill>
              <a:srgbClr val="009F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菱形 8"/>
          <p:cNvSpPr/>
          <p:nvPr userDrawn="1">
            <p:custDataLst>
              <p:tags r:id="rId1"/>
            </p:custDataLst>
          </p:nvPr>
        </p:nvSpPr>
        <p:spPr>
          <a:xfrm>
            <a:off x="391159" y="235171"/>
            <a:ext cx="360000" cy="360000"/>
          </a:xfrm>
          <a:prstGeom prst="diamond">
            <a:avLst/>
          </a:prstGeom>
          <a:solidFill>
            <a:srgbClr val="009FB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1" tIns="45691" rIns="91381" bIns="45691" anchor="ctr"/>
          <a:lstStyle/>
          <a:p>
            <a:pPr algn="ctr">
              <a:defRPr/>
            </a:pPr>
            <a:endParaRPr kumimoji="1" lang="zh-CN" altLang="en-US" sz="2200" b="1">
              <a:ln>
                <a:solidFill>
                  <a:srgbClr val="E6A774"/>
                </a:solidFill>
              </a:ln>
              <a:solidFill>
                <a:srgbClr val="E6A7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4090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>
            <p:custDataLst>
              <p:tags r:id="rId1"/>
            </p:custDataLst>
          </p:nvPr>
        </p:nvCxnSpPr>
        <p:spPr>
          <a:xfrm>
            <a:off x="3" y="843279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菱形 3"/>
          <p:cNvSpPr/>
          <p:nvPr userDrawn="1">
            <p:custDataLst>
              <p:tags r:id="rId2"/>
            </p:custDataLst>
          </p:nvPr>
        </p:nvSpPr>
        <p:spPr>
          <a:xfrm>
            <a:off x="391159" y="235169"/>
            <a:ext cx="360000" cy="360000"/>
          </a:xfrm>
          <a:prstGeom prst="diamond">
            <a:avLst/>
          </a:prstGeom>
          <a:solidFill>
            <a:srgbClr val="009FB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6" rIns="91390" bIns="45696" anchor="ctr"/>
          <a:lstStyle/>
          <a:p>
            <a:pPr algn="ctr" defTabSz="816356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sz="1600">
              <a:ln>
                <a:solidFill>
                  <a:srgbClr val="E6A774"/>
                </a:solidFill>
              </a:ln>
              <a:solidFill>
                <a:srgbClr val="E6A774"/>
              </a:solidFill>
            </a:endParaRPr>
          </a:p>
        </p:txBody>
      </p:sp>
      <p:cxnSp>
        <p:nvCxnSpPr>
          <p:cNvPr id="5" name="直接连接符 4"/>
          <p:cNvCxnSpPr/>
          <p:nvPr userDrawn="1">
            <p:custDataLst>
              <p:tags r:id="rId3"/>
            </p:custDataLst>
          </p:nvPr>
        </p:nvCxnSpPr>
        <p:spPr>
          <a:xfrm>
            <a:off x="388622" y="648969"/>
            <a:ext cx="1951132" cy="0"/>
          </a:xfrm>
          <a:prstGeom prst="line">
            <a:avLst/>
          </a:prstGeom>
          <a:ln w="25400">
            <a:solidFill>
              <a:srgbClr val="009F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23"/>
          <p:cNvSpPr txBox="1"/>
          <p:nvPr userDrawn="1">
            <p:custDataLst>
              <p:tags r:id="rId4"/>
            </p:custDataLst>
          </p:nvPr>
        </p:nvSpPr>
        <p:spPr>
          <a:xfrm>
            <a:off x="775673" y="129126"/>
            <a:ext cx="1605280" cy="521970"/>
          </a:xfrm>
          <a:prstGeom prst="rect">
            <a:avLst/>
          </a:prstGeom>
          <a:noFill/>
        </p:spPr>
        <p:txBody>
          <a:bodyPr wrap="square" lIns="91390" tIns="45696" rIns="91390" bIns="45696" rtlCol="0">
            <a:spAutoFit/>
          </a:bodyPr>
          <a:lstStyle/>
          <a:p>
            <a:pPr defTabSz="816356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</a:p>
        </p:txBody>
      </p:sp>
    </p:spTree>
    <p:extLst>
      <p:ext uri="{BB962C8B-B14F-4D97-AF65-F5344CB8AC3E}">
        <p14:creationId xmlns:p14="http://schemas.microsoft.com/office/powerpoint/2010/main" val="2419437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重难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0" y="843280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6"/>
          <p:cNvSpPr txBox="1">
            <a:spLocks noChangeArrowheads="1"/>
          </p:cNvSpPr>
          <p:nvPr userDrawn="1"/>
        </p:nvSpPr>
        <p:spPr bwMode="auto">
          <a:xfrm>
            <a:off x="787769" y="160658"/>
            <a:ext cx="3497745" cy="521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1" tIns="45705" rIns="91411" bIns="4570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800" dirty="0" smtClean="0">
                <a:solidFill>
                  <a:prstClr val="black"/>
                </a:solidFill>
                <a:latin typeface="Calibri"/>
                <a:ea typeface="黑体" panose="02010609060101010101" pitchFamily="49" charset="-122"/>
              </a:rPr>
              <a:t>学习重难点</a:t>
            </a:r>
            <a:endParaRPr kumimoji="1" lang="zh-CN" altLang="en-US" sz="2800" dirty="0">
              <a:solidFill>
                <a:prstClr val="black"/>
              </a:solidFill>
              <a:latin typeface="Calibri"/>
              <a:ea typeface="黑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388620" y="648970"/>
            <a:ext cx="2304000" cy="0"/>
          </a:xfrm>
          <a:prstGeom prst="line">
            <a:avLst/>
          </a:prstGeom>
          <a:ln w="25400">
            <a:solidFill>
              <a:srgbClr val="009F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菱形 8"/>
          <p:cNvSpPr/>
          <p:nvPr userDrawn="1">
            <p:custDataLst>
              <p:tags r:id="rId1"/>
            </p:custDataLst>
          </p:nvPr>
        </p:nvSpPr>
        <p:spPr>
          <a:xfrm>
            <a:off x="391159" y="235171"/>
            <a:ext cx="360000" cy="360000"/>
          </a:xfrm>
          <a:prstGeom prst="diamond">
            <a:avLst/>
          </a:prstGeom>
          <a:solidFill>
            <a:srgbClr val="009FB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1" tIns="45691" rIns="91381" bIns="45691" anchor="ctr"/>
          <a:lstStyle/>
          <a:p>
            <a:pPr algn="ctr">
              <a:defRPr/>
            </a:pPr>
            <a:endParaRPr kumimoji="1" lang="zh-CN" altLang="en-US" sz="2200" b="1">
              <a:ln>
                <a:solidFill>
                  <a:srgbClr val="E6A774"/>
                </a:solidFill>
              </a:ln>
              <a:solidFill>
                <a:srgbClr val="E6A7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858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入新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>
            <p:custDataLst>
              <p:tags r:id="rId1"/>
            </p:custDataLst>
          </p:nvPr>
        </p:nvCxnSpPr>
        <p:spPr>
          <a:xfrm>
            <a:off x="3" y="843279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>
            <p:custDataLst>
              <p:tags r:id="rId2"/>
            </p:custDataLst>
          </p:nvPr>
        </p:nvCxnSpPr>
        <p:spPr>
          <a:xfrm>
            <a:off x="388622" y="648969"/>
            <a:ext cx="1951132" cy="0"/>
          </a:xfrm>
          <a:prstGeom prst="line">
            <a:avLst/>
          </a:prstGeom>
          <a:ln w="25400">
            <a:solidFill>
              <a:srgbClr val="009F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23"/>
          <p:cNvSpPr txBox="1"/>
          <p:nvPr userDrawn="1">
            <p:custDataLst>
              <p:tags r:id="rId3"/>
            </p:custDataLst>
          </p:nvPr>
        </p:nvSpPr>
        <p:spPr>
          <a:xfrm>
            <a:off x="775673" y="127001"/>
            <a:ext cx="1605280" cy="521970"/>
          </a:xfrm>
          <a:prstGeom prst="rect">
            <a:avLst/>
          </a:prstGeom>
          <a:noFill/>
        </p:spPr>
        <p:txBody>
          <a:bodyPr wrap="square" lIns="91390" tIns="45696" rIns="91390" bIns="45696" rtlCol="0">
            <a:spAutoFit/>
          </a:bodyPr>
          <a:lstStyle/>
          <a:p>
            <a:pPr defTabSz="816356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导入新课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菱形 8"/>
          <p:cNvSpPr/>
          <p:nvPr userDrawn="1">
            <p:custDataLst>
              <p:tags r:id="rId4"/>
            </p:custDataLst>
          </p:nvPr>
        </p:nvSpPr>
        <p:spPr>
          <a:xfrm>
            <a:off x="391159" y="235169"/>
            <a:ext cx="360000" cy="360000"/>
          </a:xfrm>
          <a:prstGeom prst="diamond">
            <a:avLst/>
          </a:prstGeom>
          <a:solidFill>
            <a:srgbClr val="009FB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6" rIns="91390" bIns="45696" anchor="ctr"/>
          <a:lstStyle/>
          <a:p>
            <a:pPr algn="ctr" defTabSz="816356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sz="1600">
              <a:ln>
                <a:solidFill>
                  <a:srgbClr val="E6A774"/>
                </a:solidFill>
              </a:ln>
              <a:solidFill>
                <a:srgbClr val="E6A7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291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究新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>
            <p:custDataLst>
              <p:tags r:id="rId1"/>
            </p:custDataLst>
          </p:nvPr>
        </p:nvCxnSpPr>
        <p:spPr>
          <a:xfrm>
            <a:off x="3" y="843279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>
            <p:custDataLst>
              <p:tags r:id="rId2"/>
            </p:custDataLst>
          </p:nvPr>
        </p:nvCxnSpPr>
        <p:spPr>
          <a:xfrm>
            <a:off x="388622" y="648969"/>
            <a:ext cx="1951132" cy="0"/>
          </a:xfrm>
          <a:prstGeom prst="line">
            <a:avLst/>
          </a:prstGeom>
          <a:ln w="25400">
            <a:solidFill>
              <a:srgbClr val="009F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23"/>
          <p:cNvSpPr txBox="1"/>
          <p:nvPr userDrawn="1">
            <p:custDataLst>
              <p:tags r:id="rId3"/>
            </p:custDataLst>
          </p:nvPr>
        </p:nvSpPr>
        <p:spPr>
          <a:xfrm>
            <a:off x="775673" y="135534"/>
            <a:ext cx="1605280" cy="521970"/>
          </a:xfrm>
          <a:prstGeom prst="rect">
            <a:avLst/>
          </a:prstGeom>
          <a:noFill/>
        </p:spPr>
        <p:txBody>
          <a:bodyPr wrap="square" lIns="91390" tIns="45696" rIns="91390" bIns="45696" rtlCol="0">
            <a:spAutoFit/>
          </a:bodyPr>
          <a:lstStyle/>
          <a:p>
            <a:pPr defTabSz="816356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菱形 8"/>
          <p:cNvSpPr/>
          <p:nvPr userDrawn="1">
            <p:custDataLst>
              <p:tags r:id="rId4"/>
            </p:custDataLst>
          </p:nvPr>
        </p:nvSpPr>
        <p:spPr>
          <a:xfrm>
            <a:off x="391159" y="235169"/>
            <a:ext cx="360000" cy="360000"/>
          </a:xfrm>
          <a:prstGeom prst="diamond">
            <a:avLst/>
          </a:prstGeom>
          <a:solidFill>
            <a:srgbClr val="009FB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6" rIns="91390" bIns="45696" anchor="ctr"/>
          <a:lstStyle/>
          <a:p>
            <a:pPr algn="ctr" defTabSz="816356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sz="1600">
              <a:ln>
                <a:solidFill>
                  <a:srgbClr val="E6A774"/>
                </a:solidFill>
              </a:ln>
              <a:solidFill>
                <a:srgbClr val="E6A7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073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小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>
            <p:custDataLst>
              <p:tags r:id="rId1"/>
            </p:custDataLst>
          </p:nvPr>
        </p:nvCxnSpPr>
        <p:spPr>
          <a:xfrm>
            <a:off x="3" y="843279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>
            <p:custDataLst>
              <p:tags r:id="rId2"/>
            </p:custDataLst>
          </p:nvPr>
        </p:nvCxnSpPr>
        <p:spPr>
          <a:xfrm>
            <a:off x="388622" y="648969"/>
            <a:ext cx="1951132" cy="0"/>
          </a:xfrm>
          <a:prstGeom prst="line">
            <a:avLst/>
          </a:prstGeom>
          <a:ln w="25400">
            <a:solidFill>
              <a:srgbClr val="009F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23"/>
          <p:cNvSpPr txBox="1"/>
          <p:nvPr userDrawn="1">
            <p:custDataLst>
              <p:tags r:id="rId3"/>
            </p:custDataLst>
          </p:nvPr>
        </p:nvSpPr>
        <p:spPr>
          <a:xfrm>
            <a:off x="775673" y="129126"/>
            <a:ext cx="1605280" cy="521970"/>
          </a:xfrm>
          <a:prstGeom prst="rect">
            <a:avLst/>
          </a:prstGeom>
          <a:noFill/>
        </p:spPr>
        <p:txBody>
          <a:bodyPr wrap="square" lIns="91390" tIns="45696" rIns="91390" bIns="45696" rtlCol="0">
            <a:spAutoFit/>
          </a:bodyPr>
          <a:lstStyle/>
          <a:p>
            <a:pPr defTabSz="816356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菱形 8"/>
          <p:cNvSpPr/>
          <p:nvPr userDrawn="1">
            <p:custDataLst>
              <p:tags r:id="rId4"/>
            </p:custDataLst>
          </p:nvPr>
        </p:nvSpPr>
        <p:spPr>
          <a:xfrm>
            <a:off x="391159" y="235169"/>
            <a:ext cx="360000" cy="360000"/>
          </a:xfrm>
          <a:prstGeom prst="diamond">
            <a:avLst/>
          </a:prstGeom>
          <a:solidFill>
            <a:srgbClr val="009FB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6" rIns="91390" bIns="45696" anchor="ctr"/>
          <a:lstStyle/>
          <a:p>
            <a:pPr algn="ctr" defTabSz="816356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sz="1600">
              <a:ln>
                <a:solidFill>
                  <a:srgbClr val="E6A774"/>
                </a:solidFill>
              </a:ln>
              <a:solidFill>
                <a:srgbClr val="E6A7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5511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巩固练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>
            <p:custDataLst>
              <p:tags r:id="rId1"/>
            </p:custDataLst>
          </p:nvPr>
        </p:nvCxnSpPr>
        <p:spPr>
          <a:xfrm>
            <a:off x="3" y="843279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>
            <p:custDataLst>
              <p:tags r:id="rId2"/>
            </p:custDataLst>
          </p:nvPr>
        </p:nvCxnSpPr>
        <p:spPr>
          <a:xfrm>
            <a:off x="388622" y="648969"/>
            <a:ext cx="1951132" cy="0"/>
          </a:xfrm>
          <a:prstGeom prst="line">
            <a:avLst/>
          </a:prstGeom>
          <a:ln w="25400">
            <a:solidFill>
              <a:srgbClr val="009F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23"/>
          <p:cNvSpPr txBox="1"/>
          <p:nvPr userDrawn="1">
            <p:custDataLst>
              <p:tags r:id="rId3"/>
            </p:custDataLst>
          </p:nvPr>
        </p:nvSpPr>
        <p:spPr>
          <a:xfrm>
            <a:off x="775673" y="129126"/>
            <a:ext cx="1605280" cy="521970"/>
          </a:xfrm>
          <a:prstGeom prst="rect">
            <a:avLst/>
          </a:prstGeom>
          <a:noFill/>
        </p:spPr>
        <p:txBody>
          <a:bodyPr wrap="square" lIns="91390" tIns="45696" rIns="91390" bIns="45696" rtlCol="0">
            <a:spAutoFit/>
          </a:bodyPr>
          <a:lstStyle/>
          <a:p>
            <a:pPr defTabSz="816356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巩固练习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菱形 8"/>
          <p:cNvSpPr/>
          <p:nvPr userDrawn="1">
            <p:custDataLst>
              <p:tags r:id="rId4"/>
            </p:custDataLst>
          </p:nvPr>
        </p:nvSpPr>
        <p:spPr>
          <a:xfrm>
            <a:off x="391159" y="235169"/>
            <a:ext cx="360000" cy="360000"/>
          </a:xfrm>
          <a:prstGeom prst="diamond">
            <a:avLst/>
          </a:prstGeom>
          <a:solidFill>
            <a:srgbClr val="009FB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6" rIns="91390" bIns="45696" anchor="ctr"/>
          <a:lstStyle/>
          <a:p>
            <a:pPr algn="ctr" defTabSz="816356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sz="1600">
              <a:ln>
                <a:solidFill>
                  <a:srgbClr val="E6A774"/>
                </a:solidFill>
              </a:ln>
              <a:solidFill>
                <a:srgbClr val="E6A7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653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396" y="195581"/>
            <a:ext cx="1283909" cy="520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795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264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50" indent="-342850" algn="l" defTabSz="914264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38" indent="-285708" algn="l" defTabSz="914264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30" indent="-228566" algn="l" defTabSz="914264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60" indent="-228566" algn="l" defTabSz="914264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90" indent="-228566" algn="l" defTabSz="914264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24" indent="-228566" algn="l" defTabSz="914264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55" indent="-228566" algn="l" defTabSz="914264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86" indent="-228566" algn="l" defTabSz="914264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18" indent="-228566" algn="l" defTabSz="914264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2" algn="l" defTabSz="9142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4" algn="l" defTabSz="9142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5" algn="l" defTabSz="9142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algn="l" defTabSz="9142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57" algn="l" defTabSz="9142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90" algn="l" defTabSz="9142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20" algn="l" defTabSz="9142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52" algn="l" defTabSz="9142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8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tif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10.xml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879992" y="1399405"/>
            <a:ext cx="8264008" cy="861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917" tIns="60958" rIns="121917" bIns="6095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4800" dirty="0" smtClean="0">
                <a:solidFill>
                  <a:prstClr val="black"/>
                </a:solidFill>
                <a:latin typeface="隶书" pitchFamily="49" charset="-122"/>
                <a:ea typeface="隶书" pitchFamily="49" charset="-122"/>
              </a:rPr>
              <a:t>第</a:t>
            </a:r>
            <a:r>
              <a:rPr lang="zh-CN" altLang="en-US" sz="4800" dirty="0" smtClean="0">
                <a:solidFill>
                  <a:prstClr val="black"/>
                </a:solidFill>
                <a:latin typeface="隶书" pitchFamily="49" charset="-122"/>
                <a:ea typeface="隶书" pitchFamily="49" charset="-122"/>
              </a:rPr>
              <a:t>六</a:t>
            </a:r>
            <a:r>
              <a:rPr lang="en-US" altLang="en-US" sz="4800" dirty="0" smtClean="0">
                <a:solidFill>
                  <a:prstClr val="black"/>
                </a:solidFill>
                <a:latin typeface="隶书" pitchFamily="49" charset="-122"/>
                <a:ea typeface="隶书" pitchFamily="49" charset="-122"/>
              </a:rPr>
              <a:t>章</a:t>
            </a:r>
            <a:r>
              <a:rPr lang="zh-CN" altLang="en-US" sz="4800" dirty="0" smtClean="0">
                <a:solidFill>
                  <a:prstClr val="black"/>
                </a:solidFill>
                <a:latin typeface="隶书" pitchFamily="49" charset="-122"/>
                <a:ea typeface="隶书" pitchFamily="49" charset="-122"/>
              </a:rPr>
              <a:t>  几何图形初步</a:t>
            </a:r>
            <a:endParaRPr lang="zh-CN" altLang="en-US" sz="4800" dirty="0">
              <a:solidFill>
                <a:prstClr val="black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115616" y="2395737"/>
            <a:ext cx="7541260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6.3 </a:t>
            </a:r>
            <a:r>
              <a:rPr lang="zh-CN" altLang="zh-CN" sz="4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角</a:t>
            </a:r>
            <a:r>
              <a:rPr lang="zh-CN" altLang="en-US" sz="4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4000" dirty="0">
              <a:solidFill>
                <a:prstClr val="black"/>
              </a:solidFill>
              <a:latin typeface="宋体"/>
              <a:ea typeface="宋体"/>
            </a:endParaRPr>
          </a:p>
          <a:p>
            <a:pPr algn="ctr">
              <a:lnSpc>
                <a:spcPct val="130000"/>
              </a:lnSpc>
            </a:pPr>
            <a:r>
              <a:rPr lang="en-US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6.3.3</a:t>
            </a:r>
            <a:r>
              <a:rPr lang="en-US" altLang="zh-CN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余角和补角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647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100"/>
          <p:cNvSpPr txBox="1">
            <a:spLocks noChangeArrowheads="1"/>
          </p:cNvSpPr>
          <p:nvPr/>
        </p:nvSpPr>
        <p:spPr bwMode="auto">
          <a:xfrm>
            <a:off x="1523108" y="958689"/>
            <a:ext cx="69405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已知 </a:t>
            </a:r>
            <a:r>
              <a:rPr lang="en-US" altLang="zh-CN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∠</a:t>
            </a:r>
            <a:r>
              <a:rPr lang="en-US" altLang="zh-CN" sz="2400" b="1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A 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与</a:t>
            </a:r>
            <a:r>
              <a:rPr lang="en-US" altLang="zh-CN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∠</a:t>
            </a:r>
            <a:r>
              <a:rPr lang="en-US" altLang="zh-CN" sz="2400" b="1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B 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互余</a:t>
            </a:r>
            <a:r>
              <a:rPr lang="zh-CN" altLang="en-US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，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且</a:t>
            </a:r>
            <a:r>
              <a:rPr lang="zh-CN" altLang="en-US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 </a:t>
            </a:r>
            <a:r>
              <a:rPr lang="en-US" altLang="zh-CN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∠</a:t>
            </a:r>
            <a:r>
              <a:rPr lang="en-US" altLang="zh-CN" sz="2400" b="1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A 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的度数比</a:t>
            </a:r>
            <a:r>
              <a:rPr lang="en-US" altLang="zh-CN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∠</a:t>
            </a:r>
            <a:r>
              <a:rPr lang="en-US" altLang="zh-CN" sz="2400" b="1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B 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度数的</a:t>
            </a:r>
            <a:r>
              <a:rPr lang="zh-CN" altLang="en-US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 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3</a:t>
            </a:r>
            <a:r>
              <a:rPr lang="en-US" altLang="zh-CN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 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倍还多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30°</a:t>
            </a:r>
            <a:r>
              <a:rPr lang="zh-CN" altLang="en-US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，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求</a:t>
            </a:r>
            <a:r>
              <a:rPr lang="en-US" altLang="zh-CN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∠</a:t>
            </a:r>
            <a:r>
              <a:rPr lang="en-US" altLang="zh-CN" sz="2400" b="1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B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的度数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.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403648" y="2159018"/>
            <a:ext cx="7605677" cy="2728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解：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设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400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的度数为</a:t>
            </a:r>
            <a:r>
              <a:rPr lang="en-US" altLang="zh-CN" sz="2400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°，则 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4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的度数为 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(3</a:t>
            </a:r>
            <a:r>
              <a:rPr lang="en-US" altLang="zh-CN" sz="2400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+30)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根据题意得：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x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( 3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+30 ) = 90.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           解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得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=15.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故 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400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的度数为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522" y="1055930"/>
            <a:ext cx="612030" cy="584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1"/>
          <p:cNvSpPr txBox="1">
            <a:spLocks noChangeArrowheads="1"/>
          </p:cNvSpPr>
          <p:nvPr/>
        </p:nvSpPr>
        <p:spPr bwMode="auto">
          <a:xfrm>
            <a:off x="683568" y="1707654"/>
            <a:ext cx="8310391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2   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如图，已知</a:t>
            </a:r>
            <a:r>
              <a:rPr lang="zh-CN" altLang="en-US" sz="2400" b="1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O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为</a:t>
            </a:r>
            <a:r>
              <a:rPr lang="zh-CN" altLang="en-US" sz="2400" b="1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AD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上一点，</a:t>
            </a:r>
            <a:r>
              <a:rPr lang="zh-CN" altLang="en-US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∠</a:t>
            </a:r>
            <a:r>
              <a:rPr lang="zh-CN" altLang="en-US" sz="2400" b="1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AOC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与</a:t>
            </a:r>
            <a:r>
              <a:rPr lang="zh-CN" altLang="en-US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∠</a:t>
            </a:r>
            <a:r>
              <a:rPr lang="zh-CN" altLang="en-US" sz="2400" b="1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AOB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互补，</a:t>
            </a:r>
            <a:r>
              <a:rPr lang="zh-CN" altLang="en-US" sz="2400" b="1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OM</a:t>
            </a:r>
            <a:r>
              <a:rPr lang="zh-CN" altLang="en-US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，</a:t>
            </a:r>
            <a:r>
              <a:rPr lang="zh-CN" altLang="en-US" sz="2400" b="1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ON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分别为</a:t>
            </a:r>
            <a:r>
              <a:rPr lang="zh-CN" altLang="en-US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∠</a:t>
            </a:r>
            <a:r>
              <a:rPr lang="zh-CN" altLang="en-US" sz="2400" b="1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AOC</a:t>
            </a:r>
            <a:r>
              <a:rPr lang="zh-CN" altLang="en-US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，∠</a:t>
            </a:r>
            <a:r>
              <a:rPr lang="zh-CN" altLang="en-US" sz="2400" b="1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AOB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的平分线，若</a:t>
            </a:r>
            <a:r>
              <a:rPr lang="zh-CN" altLang="en-US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∠</a:t>
            </a:r>
            <a:r>
              <a:rPr lang="zh-CN" altLang="en-US" sz="2400" b="1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MON=</a:t>
            </a:r>
            <a:r>
              <a:rPr lang="zh-CN" altLang="en-US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40°，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试求</a:t>
            </a:r>
            <a:r>
              <a:rPr lang="zh-CN" altLang="en-US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∠</a:t>
            </a:r>
            <a:r>
              <a:rPr lang="zh-CN" altLang="en-US" sz="2400" b="1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AOC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与</a:t>
            </a:r>
            <a:r>
              <a:rPr lang="zh-CN" altLang="en-US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∠</a:t>
            </a:r>
            <a:r>
              <a:rPr lang="zh-CN" altLang="en-US" sz="2400" b="1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AOB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的度数．</a:t>
            </a:r>
          </a:p>
        </p:txBody>
      </p:sp>
      <p:grpSp>
        <p:nvGrpSpPr>
          <p:cNvPr id="34819" name="组合 3"/>
          <p:cNvGrpSpPr/>
          <p:nvPr/>
        </p:nvGrpSpPr>
        <p:grpSpPr bwMode="auto">
          <a:xfrm>
            <a:off x="6724830" y="2758038"/>
            <a:ext cx="2142619" cy="1888248"/>
            <a:chOff x="8474" y="3872"/>
            <a:chExt cx="5135" cy="4426"/>
          </a:xfrm>
        </p:grpSpPr>
        <p:grpSp>
          <p:nvGrpSpPr>
            <p:cNvPr id="34839" name="组合 21"/>
            <p:cNvGrpSpPr/>
            <p:nvPr/>
          </p:nvGrpSpPr>
          <p:grpSpPr bwMode="auto">
            <a:xfrm>
              <a:off x="8474" y="3872"/>
              <a:ext cx="5135" cy="4426"/>
              <a:chOff x="8803" y="1072"/>
              <a:chExt cx="5135" cy="4428"/>
            </a:xfrm>
          </p:grpSpPr>
          <p:cxnSp>
            <p:nvCxnSpPr>
              <p:cNvPr id="34841" name="直接连接符 1"/>
              <p:cNvCxnSpPr>
                <a:cxnSpLocks noChangeShapeType="1"/>
              </p:cNvCxnSpPr>
              <p:nvPr/>
            </p:nvCxnSpPr>
            <p:spPr bwMode="auto">
              <a:xfrm flipV="1">
                <a:off x="9173" y="3868"/>
                <a:ext cx="4528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4842" name="直接连接符 6"/>
              <p:cNvCxnSpPr>
                <a:cxnSpLocks noChangeShapeType="1"/>
              </p:cNvCxnSpPr>
              <p:nvPr/>
            </p:nvCxnSpPr>
            <p:spPr bwMode="auto">
              <a:xfrm flipH="1" flipV="1">
                <a:off x="9913" y="2066"/>
                <a:ext cx="1313" cy="179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4843" name="直接连接符 7"/>
              <p:cNvCxnSpPr>
                <a:cxnSpLocks noChangeShapeType="1"/>
              </p:cNvCxnSpPr>
              <p:nvPr/>
            </p:nvCxnSpPr>
            <p:spPr bwMode="auto">
              <a:xfrm flipV="1">
                <a:off x="11137" y="2066"/>
                <a:ext cx="1824" cy="180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4844" name="直接连接符 8"/>
              <p:cNvCxnSpPr>
                <a:cxnSpLocks noChangeShapeType="1"/>
              </p:cNvCxnSpPr>
              <p:nvPr/>
            </p:nvCxnSpPr>
            <p:spPr bwMode="auto">
              <a:xfrm flipV="1">
                <a:off x="11151" y="2964"/>
                <a:ext cx="2180" cy="89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34845" name="文本框 9"/>
              <p:cNvSpPr txBox="1">
                <a:spLocks noChangeArrowheads="1"/>
              </p:cNvSpPr>
              <p:nvPr/>
            </p:nvSpPr>
            <p:spPr bwMode="auto">
              <a:xfrm>
                <a:off x="10727" y="3768"/>
                <a:ext cx="740" cy="10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2100" b="1" i="1" dirty="0"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en-US" altLang="zh-CN" sz="100" b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</a:p>
            </p:txBody>
          </p:sp>
          <p:sp>
            <p:nvSpPr>
              <p:cNvPr id="34846" name="文本框 10"/>
              <p:cNvSpPr txBox="1">
                <a:spLocks noChangeArrowheads="1"/>
              </p:cNvSpPr>
              <p:nvPr/>
            </p:nvSpPr>
            <p:spPr bwMode="auto">
              <a:xfrm>
                <a:off x="8803" y="3748"/>
                <a:ext cx="740" cy="17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2100" b="1" i="1" dirty="0">
                    <a:latin typeface="Times New Roman" pitchFamily="18" charset="0"/>
                    <a:cs typeface="Times New Roman" pitchFamily="18" charset="0"/>
                  </a:rPr>
                  <a:t>D </a:t>
                </a:r>
              </a:p>
            </p:txBody>
          </p:sp>
          <p:sp>
            <p:nvSpPr>
              <p:cNvPr id="34847" name="文本框 11"/>
              <p:cNvSpPr txBox="1">
                <a:spLocks noChangeArrowheads="1"/>
              </p:cNvSpPr>
              <p:nvPr/>
            </p:nvSpPr>
            <p:spPr bwMode="auto">
              <a:xfrm>
                <a:off x="12961" y="3768"/>
                <a:ext cx="740" cy="17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2100" b="1" i="1">
                    <a:latin typeface="Times New Roman" pitchFamily="18" charset="0"/>
                    <a:cs typeface="Times New Roman" pitchFamily="18" charset="0"/>
                  </a:rPr>
                  <a:t>A </a:t>
                </a:r>
                <a:r>
                  <a:rPr lang="en-US" altLang="zh-CN" sz="100" b="1">
                    <a:latin typeface="Times New Roman" pitchFamily="18" charset="0"/>
                    <a:cs typeface="Times New Roman" pitchFamily="18" charset="0"/>
                  </a:rPr>
                  <a:t> </a:t>
                </a:r>
              </a:p>
            </p:txBody>
          </p:sp>
          <p:sp>
            <p:nvSpPr>
              <p:cNvPr id="34848" name="文本框 12"/>
              <p:cNvSpPr txBox="1">
                <a:spLocks noChangeArrowheads="1"/>
              </p:cNvSpPr>
              <p:nvPr/>
            </p:nvSpPr>
            <p:spPr bwMode="auto">
              <a:xfrm>
                <a:off x="12961" y="1388"/>
                <a:ext cx="740" cy="10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2100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sz="100" b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</a:p>
            </p:txBody>
          </p:sp>
          <p:sp>
            <p:nvSpPr>
              <p:cNvPr id="34849" name="文本框 13"/>
              <p:cNvSpPr txBox="1">
                <a:spLocks noChangeArrowheads="1"/>
              </p:cNvSpPr>
              <p:nvPr/>
            </p:nvSpPr>
            <p:spPr bwMode="auto">
              <a:xfrm>
                <a:off x="9173" y="1506"/>
                <a:ext cx="740" cy="17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2100" b="1" i="1" dirty="0">
                    <a:latin typeface="Times New Roman" pitchFamily="18" charset="0"/>
                    <a:cs typeface="Times New Roman" pitchFamily="18" charset="0"/>
                  </a:rPr>
                  <a:t>C </a:t>
                </a:r>
                <a:r>
                  <a:rPr lang="en-US" altLang="zh-CN" sz="100" b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</a:p>
            </p:txBody>
          </p:sp>
          <p:sp>
            <p:nvSpPr>
              <p:cNvPr id="34850" name="文本框 14"/>
              <p:cNvSpPr txBox="1">
                <a:spLocks noChangeArrowheads="1"/>
              </p:cNvSpPr>
              <p:nvPr/>
            </p:nvSpPr>
            <p:spPr bwMode="auto">
              <a:xfrm>
                <a:off x="13198" y="2504"/>
                <a:ext cx="740" cy="10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2100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100" b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</a:p>
            </p:txBody>
          </p:sp>
          <p:sp>
            <p:nvSpPr>
              <p:cNvPr id="34851" name="文本框 12"/>
              <p:cNvSpPr txBox="1">
                <a:spLocks noChangeArrowheads="1"/>
              </p:cNvSpPr>
              <p:nvPr/>
            </p:nvSpPr>
            <p:spPr bwMode="auto">
              <a:xfrm>
                <a:off x="10682" y="1072"/>
                <a:ext cx="740" cy="10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2100" b="1" i="1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altLang="zh-CN" sz="100" b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</a:p>
            </p:txBody>
          </p:sp>
        </p:grpSp>
        <p:cxnSp>
          <p:nvCxnSpPr>
            <p:cNvPr id="34840" name="直接连接符 7"/>
            <p:cNvCxnSpPr>
              <a:cxnSpLocks noChangeShapeType="1"/>
            </p:cNvCxnSpPr>
            <p:nvPr/>
          </p:nvCxnSpPr>
          <p:spPr bwMode="auto">
            <a:xfrm flipV="1">
              <a:off x="10850" y="4495"/>
              <a:ext cx="631" cy="214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7" name="组合 6"/>
          <p:cNvGrpSpPr/>
          <p:nvPr/>
        </p:nvGrpSpPr>
        <p:grpSpPr>
          <a:xfrm>
            <a:off x="1606736" y="1138284"/>
            <a:ext cx="7127186" cy="492125"/>
            <a:chOff x="701675" y="633413"/>
            <a:chExt cx="7127186" cy="492125"/>
          </a:xfrm>
        </p:grpSpPr>
        <p:grpSp>
          <p:nvGrpSpPr>
            <p:cNvPr id="34822" name="组合 6"/>
            <p:cNvGrpSpPr/>
            <p:nvPr/>
          </p:nvGrpSpPr>
          <p:grpSpPr bwMode="auto">
            <a:xfrm>
              <a:off x="701675" y="633413"/>
              <a:ext cx="1858963" cy="492125"/>
              <a:chOff x="427462" y="558483"/>
              <a:chExt cx="1858351" cy="491808"/>
            </a:xfrm>
          </p:grpSpPr>
          <p:grpSp>
            <p:nvGrpSpPr>
              <p:cNvPr id="34828" name="组合 5"/>
              <p:cNvGrpSpPr/>
              <p:nvPr/>
            </p:nvGrpSpPr>
            <p:grpSpPr bwMode="auto">
              <a:xfrm>
                <a:off x="468915" y="591581"/>
                <a:ext cx="1816898" cy="426248"/>
                <a:chOff x="2177651" y="-557614"/>
                <a:chExt cx="1816898" cy="426248"/>
              </a:xfrm>
            </p:grpSpPr>
            <p:sp>
              <p:nvSpPr>
                <p:cNvPr id="2" name="椭圆 1"/>
                <p:cNvSpPr/>
                <p:nvPr/>
              </p:nvSpPr>
              <p:spPr>
                <a:xfrm>
                  <a:off x="2177459" y="-557396"/>
                  <a:ext cx="426897" cy="426763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kumimoji="1" lang="zh-CN" altLang="en-US" b="1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3" name="椭圆 2"/>
                <p:cNvSpPr/>
                <p:nvPr/>
              </p:nvSpPr>
              <p:spPr>
                <a:xfrm>
                  <a:off x="2507550" y="-557396"/>
                  <a:ext cx="426897" cy="426763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kumimoji="1" lang="zh-CN" altLang="en-US" b="1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4" name="椭圆 3"/>
                <p:cNvSpPr/>
                <p:nvPr/>
              </p:nvSpPr>
              <p:spPr>
                <a:xfrm>
                  <a:off x="2837642" y="-557396"/>
                  <a:ext cx="426897" cy="426763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kumimoji="1" lang="zh-CN" altLang="en-US" b="1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5" name="椭圆 4"/>
                <p:cNvSpPr/>
                <p:nvPr/>
              </p:nvSpPr>
              <p:spPr>
                <a:xfrm>
                  <a:off x="3167733" y="-557396"/>
                  <a:ext cx="426897" cy="426763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kumimoji="1" lang="zh-CN" altLang="en-US" b="1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" name="椭圆 7"/>
                <p:cNvSpPr/>
                <p:nvPr/>
              </p:nvSpPr>
              <p:spPr>
                <a:xfrm>
                  <a:off x="3567652" y="-557396"/>
                  <a:ext cx="426897" cy="426763"/>
                </a:xfrm>
                <a:prstGeom prst="ellipse">
                  <a:avLst/>
                </a:pr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kumimoji="1" lang="zh-CN" altLang="en-US" b="1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34829" name="文本框 11"/>
              <p:cNvSpPr txBox="1">
                <a:spLocks noChangeArrowheads="1"/>
              </p:cNvSpPr>
              <p:nvPr/>
            </p:nvSpPr>
            <p:spPr bwMode="auto">
              <a:xfrm>
                <a:off x="427462" y="558483"/>
                <a:ext cx="1829953" cy="4918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dist">
                  <a:buFont typeface="Arial" panose="020B0604020202020204" pitchFamily="34" charset="0"/>
                  <a:buNone/>
                </a:pPr>
                <a:r>
                  <a:rPr lang="zh-CN" altLang="en-US" sz="2600" b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素养考点 </a:t>
                </a:r>
                <a:r>
                  <a:rPr lang="en-US" altLang="zh-CN" sz="2600" b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zh-CN" altLang="en-US" sz="2600" b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34823" name="文本框 7"/>
            <p:cNvSpPr txBox="1">
              <a:spLocks noChangeArrowheads="1"/>
            </p:cNvSpPr>
            <p:nvPr/>
          </p:nvSpPr>
          <p:spPr bwMode="auto">
            <a:xfrm>
              <a:off x="2693298" y="649287"/>
              <a:ext cx="5135563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400" b="1" dirty="0"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</a:rPr>
                <a:t>余角、补角、角平分线相结合的题目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 bwMode="auto">
          <a:xfrm>
            <a:off x="891711" y="3223005"/>
            <a:ext cx="4011495" cy="795757"/>
            <a:chOff x="-459" y="7368"/>
            <a:chExt cx="6959" cy="1447"/>
          </a:xfrm>
        </p:grpSpPr>
        <p:sp>
          <p:nvSpPr>
            <p:cNvPr id="35851" name="文本框 11"/>
            <p:cNvSpPr txBox="1">
              <a:spLocks noChangeArrowheads="1"/>
            </p:cNvSpPr>
            <p:nvPr/>
          </p:nvSpPr>
          <p:spPr bwMode="auto">
            <a:xfrm>
              <a:off x="-459" y="7668"/>
              <a:ext cx="1394" cy="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400" b="1" dirty="0">
                  <a:latin typeface="Times New Roman" pitchFamily="18" charset="0"/>
                  <a:cs typeface="Times New Roman" pitchFamily="18" charset="0"/>
                  <a:sym typeface="宋体" panose="02010600030101010101" pitchFamily="2" charset="-122"/>
                </a:rPr>
                <a:t>所以</a:t>
              </a:r>
              <a:endParaRPr lang="en-US" altLang="zh-CN" sz="2400" b="1" dirty="0"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endParaRPr>
            </a:p>
          </p:txBody>
        </p:sp>
        <p:graphicFrame>
          <p:nvGraphicFramePr>
            <p:cNvPr id="35852" name="对象 15"/>
            <p:cNvGraphicFramePr>
              <a:graphicFrameLocks noChangeAspect="1"/>
            </p:cNvGraphicFramePr>
            <p:nvPr/>
          </p:nvGraphicFramePr>
          <p:xfrm>
            <a:off x="1204" y="7368"/>
            <a:ext cx="5296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160" name="Equation" r:id="rId3" imgW="35356800" imgH="9448800" progId="Equation.DSMT4">
                    <p:embed/>
                  </p:oleObj>
                </mc:Choice>
                <mc:Fallback>
                  <p:oleObj name="Equation" r:id="rId3" imgW="35356800" imgH="9448800" progId="Equation.DSMT4">
                    <p:embed/>
                    <p:pic>
                      <p:nvPicPr>
                        <p:cNvPr id="0" name="对象 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04" y="7368"/>
                          <a:ext cx="5296" cy="144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899731" y="3983140"/>
            <a:ext cx="45464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解得</a:t>
            </a:r>
            <a:r>
              <a:rPr lang="en-US" altLang="zh-CN" sz="2400" b="1" i="1" dirty="0"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50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°，则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180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°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altLang="zh-CN" sz="2400" b="1" i="1" dirty="0"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x 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130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°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.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899730" y="4369241"/>
            <a:ext cx="482403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即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∠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AOB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=50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°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，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AOC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=130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°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.</a:t>
            </a:r>
          </a:p>
        </p:txBody>
      </p:sp>
      <p:grpSp>
        <p:nvGrpSpPr>
          <p:cNvPr id="25" name="组合 24"/>
          <p:cNvGrpSpPr/>
          <p:nvPr/>
        </p:nvGrpSpPr>
        <p:grpSpPr bwMode="auto">
          <a:xfrm>
            <a:off x="891711" y="2676728"/>
            <a:ext cx="5434528" cy="782492"/>
            <a:chOff x="702" y="7371"/>
            <a:chExt cx="11410" cy="1641"/>
          </a:xfrm>
        </p:grpSpPr>
        <p:grpSp>
          <p:nvGrpSpPr>
            <p:cNvPr id="26" name="组合 7"/>
            <p:cNvGrpSpPr/>
            <p:nvPr/>
          </p:nvGrpSpPr>
          <p:grpSpPr bwMode="auto">
            <a:xfrm>
              <a:off x="702" y="7413"/>
              <a:ext cx="11410" cy="1480"/>
              <a:chOff x="638" y="6684"/>
              <a:chExt cx="11410" cy="1480"/>
            </a:xfrm>
          </p:grpSpPr>
          <p:sp>
            <p:nvSpPr>
              <p:cNvPr id="28" name="文本框 6"/>
              <p:cNvSpPr txBox="1">
                <a:spLocks noChangeArrowheads="1"/>
              </p:cNvSpPr>
              <p:nvPr/>
            </p:nvSpPr>
            <p:spPr bwMode="auto">
              <a:xfrm>
                <a:off x="638" y="6946"/>
                <a:ext cx="11410" cy="9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zh-CN" altLang="en-US" sz="2400" b="1" dirty="0">
                    <a:latin typeface="Times New Roman" pitchFamily="18" charset="0"/>
                    <a:cs typeface="Times New Roman" pitchFamily="18" charset="0"/>
                    <a:sym typeface="宋体" panose="02010600030101010101" pitchFamily="2" charset="-122"/>
                  </a:rPr>
                  <a:t>所以∠</a:t>
                </a:r>
                <a:r>
                  <a:rPr lang="zh-CN" altLang="en-US" sz="2400" b="1" i="1" dirty="0">
                    <a:latin typeface="Times New Roman" pitchFamily="18" charset="0"/>
                    <a:cs typeface="Times New Roman" pitchFamily="18" charset="0"/>
                    <a:sym typeface="宋体" panose="02010600030101010101" pitchFamily="2" charset="-122"/>
                  </a:rPr>
                  <a:t>AO</a:t>
                </a:r>
                <a:r>
                  <a:rPr lang="en-US" altLang="zh-CN" sz="2400" b="1" i="1" dirty="0">
                    <a:latin typeface="Times New Roman" pitchFamily="18" charset="0"/>
                    <a:cs typeface="Times New Roman" pitchFamily="18" charset="0"/>
                    <a:sym typeface="宋体" panose="02010600030101010101" pitchFamily="2" charset="-122"/>
                  </a:rPr>
                  <a:t>M</a:t>
                </a:r>
                <a:r>
                  <a:rPr lang="en-US" altLang="zh-CN" sz="2400" b="1" dirty="0">
                    <a:latin typeface="Times New Roman" pitchFamily="18" charset="0"/>
                    <a:cs typeface="Times New Roman" pitchFamily="18" charset="0"/>
                    <a:sym typeface="宋体" panose="02010600030101010101" pitchFamily="2" charset="-122"/>
                  </a:rPr>
                  <a:t>=                </a:t>
                </a:r>
                <a:r>
                  <a:rPr lang="en-US" altLang="zh-CN" sz="2400" b="1" dirty="0" smtClean="0">
                    <a:latin typeface="Times New Roman" pitchFamily="18" charset="0"/>
                    <a:cs typeface="Times New Roman" pitchFamily="18" charset="0"/>
                    <a:sym typeface="宋体" panose="02010600030101010101" pitchFamily="2" charset="-122"/>
                  </a:rPr>
                  <a:t> </a:t>
                </a:r>
                <a:r>
                  <a:rPr lang="zh-CN" altLang="en-US" sz="2400" b="1" dirty="0" smtClean="0">
                    <a:latin typeface="Times New Roman" pitchFamily="18" charset="0"/>
                    <a:cs typeface="Times New Roman" pitchFamily="18" charset="0"/>
                    <a:sym typeface="宋体" panose="02010600030101010101" pitchFamily="2" charset="-122"/>
                  </a:rPr>
                  <a:t>， </a:t>
                </a:r>
                <a:r>
                  <a:rPr lang="zh-CN" altLang="en-US" sz="2400" b="1" dirty="0">
                    <a:latin typeface="Times New Roman" pitchFamily="18" charset="0"/>
                    <a:cs typeface="Times New Roman" pitchFamily="18" charset="0"/>
                    <a:sym typeface="宋体" panose="02010600030101010101" pitchFamily="2" charset="-122"/>
                  </a:rPr>
                  <a:t>∠</a:t>
                </a:r>
                <a:r>
                  <a:rPr lang="zh-CN" altLang="en-US" sz="2400" b="1" i="1" dirty="0">
                    <a:latin typeface="Times New Roman" pitchFamily="18" charset="0"/>
                    <a:cs typeface="Times New Roman" pitchFamily="18" charset="0"/>
                    <a:sym typeface="宋体" panose="02010600030101010101" pitchFamily="2" charset="-122"/>
                  </a:rPr>
                  <a:t>AO</a:t>
                </a:r>
                <a:r>
                  <a:rPr lang="en-US" altLang="zh-CN" sz="2400" b="1" i="1" dirty="0">
                    <a:latin typeface="Times New Roman" pitchFamily="18" charset="0"/>
                    <a:cs typeface="Times New Roman" pitchFamily="18" charset="0"/>
                    <a:sym typeface="宋体" panose="02010600030101010101" pitchFamily="2" charset="-122"/>
                  </a:rPr>
                  <a:t>N</a:t>
                </a:r>
                <a:r>
                  <a:rPr lang="en-US" altLang="zh-CN" sz="2400" b="1" dirty="0">
                    <a:latin typeface="Times New Roman" pitchFamily="18" charset="0"/>
                    <a:cs typeface="Times New Roman" pitchFamily="18" charset="0"/>
                    <a:sym typeface="宋体" panose="02010600030101010101" pitchFamily="2" charset="-122"/>
                  </a:rPr>
                  <a:t>=    </a:t>
                </a:r>
                <a:r>
                  <a:rPr lang="en-US" altLang="zh-CN" sz="2400" b="1" dirty="0" smtClean="0">
                    <a:latin typeface="Times New Roman" pitchFamily="18" charset="0"/>
                    <a:cs typeface="Times New Roman" pitchFamily="18" charset="0"/>
                    <a:sym typeface="宋体" panose="02010600030101010101" pitchFamily="2" charset="-122"/>
                  </a:rPr>
                  <a:t>   </a:t>
                </a:r>
                <a:r>
                  <a:rPr lang="en-US" altLang="zh-CN" sz="2400" b="1" dirty="0">
                    <a:latin typeface="Times New Roman" pitchFamily="18" charset="0"/>
                    <a:cs typeface="Times New Roman" pitchFamily="18" charset="0"/>
                    <a:sym typeface="宋体" panose="02010600030101010101" pitchFamily="2" charset="-122"/>
                  </a:rPr>
                  <a:t>.</a:t>
                </a:r>
              </a:p>
            </p:txBody>
          </p:sp>
          <p:graphicFrame>
            <p:nvGraphicFramePr>
              <p:cNvPr id="33" name="对象 15"/>
              <p:cNvGraphicFramePr>
                <a:graphicFrameLocks noChangeAspect="1"/>
              </p:cNvGraphicFramePr>
              <p:nvPr/>
            </p:nvGraphicFramePr>
            <p:xfrm>
              <a:off x="4590" y="6684"/>
              <a:ext cx="2753" cy="148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6161" name="Equation" r:id="rId5" imgW="17983200" imgH="9448800" progId="Equation.DSMT4">
                      <p:embed/>
                    </p:oleObj>
                  </mc:Choice>
                  <mc:Fallback>
                    <p:oleObj name="Equation" r:id="rId5" imgW="17983200" imgH="9448800" progId="Equation.DSMT4">
                      <p:embed/>
                      <p:pic>
                        <p:nvPicPr>
                          <p:cNvPr id="0" name="图片 3612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90" y="6684"/>
                            <a:ext cx="2753" cy="148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27" name="对象 15"/>
            <p:cNvGraphicFramePr>
              <a:graphicFrameLocks noChangeAspect="1"/>
            </p:cNvGraphicFramePr>
            <p:nvPr/>
          </p:nvGraphicFramePr>
          <p:xfrm>
            <a:off x="10469" y="7371"/>
            <a:ext cx="1092" cy="16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162" name="Equation" r:id="rId7" imgW="6400800" imgH="9448800" progId="Equation.DSMT4">
                    <p:embed/>
                  </p:oleObj>
                </mc:Choice>
                <mc:Fallback>
                  <p:oleObj name="Equation" r:id="rId7" imgW="6400800" imgH="9448800" progId="Equation.DSMT4">
                    <p:embed/>
                    <p:pic>
                      <p:nvPicPr>
                        <p:cNvPr id="0" name="图片 3612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469" y="7371"/>
                          <a:ext cx="1092" cy="164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4" name="文本框 5"/>
          <p:cNvSpPr txBox="1">
            <a:spLocks noChangeArrowheads="1"/>
          </p:cNvSpPr>
          <p:nvPr/>
        </p:nvSpPr>
        <p:spPr bwMode="auto">
          <a:xfrm>
            <a:off x="880797" y="736659"/>
            <a:ext cx="6439153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解：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设∠</a:t>
            </a:r>
            <a:r>
              <a:rPr lang="zh-CN" altLang="en-US" sz="2400" b="1" i="1" dirty="0">
                <a:latin typeface="Times New Roman" pitchFamily="18" charset="0"/>
                <a:cs typeface="Times New Roman" pitchFamily="18" charset="0"/>
              </a:rPr>
              <a:t>AOB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en-US" sz="2400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因为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zh-CN" altLang="en-US" sz="2400" b="1" i="1" dirty="0">
                <a:latin typeface="Times New Roman" pitchFamily="18" charset="0"/>
                <a:cs typeface="Times New Roman" pitchFamily="18" charset="0"/>
              </a:rPr>
              <a:t>AOC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与∠</a:t>
            </a:r>
            <a:r>
              <a:rPr lang="zh-CN" altLang="en-US" sz="2400" b="1" i="1" dirty="0">
                <a:latin typeface="Times New Roman" pitchFamily="18" charset="0"/>
                <a:cs typeface="Times New Roman" pitchFamily="18" charset="0"/>
              </a:rPr>
              <a:t>AOB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互补，</a:t>
            </a:r>
          </a:p>
          <a:p>
            <a:pPr eaLnBrk="1" hangingPunct="1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则∠</a:t>
            </a:r>
            <a:r>
              <a:rPr lang="zh-CN" altLang="en-US" sz="2400" b="1" i="1" dirty="0">
                <a:latin typeface="Times New Roman" pitchFamily="18" charset="0"/>
                <a:cs typeface="Times New Roman" pitchFamily="18" charset="0"/>
              </a:rPr>
              <a:t>AOC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=180°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zh-CN" altLang="en-US" sz="2400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．</a:t>
            </a:r>
          </a:p>
          <a:p>
            <a:pPr eaLnBrk="1" hangingPunct="1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因为</a:t>
            </a:r>
            <a:r>
              <a:rPr lang="zh-CN" altLang="en-US" sz="2400" b="1" i="1" dirty="0">
                <a:latin typeface="Times New Roman" pitchFamily="18" charset="0"/>
                <a:cs typeface="Times New Roman" pitchFamily="18" charset="0"/>
              </a:rPr>
              <a:t>OM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en-US" sz="2400" b="1" i="1" dirty="0">
                <a:latin typeface="Times New Roman" pitchFamily="18" charset="0"/>
                <a:cs typeface="Times New Roman" pitchFamily="18" charset="0"/>
              </a:rPr>
              <a:t>ON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分别为∠</a:t>
            </a:r>
            <a:r>
              <a:rPr lang="zh-CN" altLang="en-US" sz="2400" b="1" i="1" dirty="0">
                <a:latin typeface="Times New Roman" pitchFamily="18" charset="0"/>
                <a:cs typeface="Times New Roman" pitchFamily="18" charset="0"/>
              </a:rPr>
              <a:t>AOC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，∠</a:t>
            </a:r>
            <a:r>
              <a:rPr lang="zh-CN" altLang="en-US" sz="2400" b="1" i="1" dirty="0">
                <a:latin typeface="Times New Roman" pitchFamily="18" charset="0"/>
                <a:cs typeface="Times New Roman" pitchFamily="18" charset="0"/>
              </a:rPr>
              <a:t>AOB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的平分线，</a:t>
            </a:r>
          </a:p>
        </p:txBody>
      </p:sp>
      <p:grpSp>
        <p:nvGrpSpPr>
          <p:cNvPr id="35" name="组合 3"/>
          <p:cNvGrpSpPr/>
          <p:nvPr/>
        </p:nvGrpSpPr>
        <p:grpSpPr bwMode="auto">
          <a:xfrm>
            <a:off x="6621376" y="820380"/>
            <a:ext cx="2142619" cy="1888248"/>
            <a:chOff x="8474" y="3872"/>
            <a:chExt cx="5135" cy="4426"/>
          </a:xfrm>
        </p:grpSpPr>
        <p:grpSp>
          <p:nvGrpSpPr>
            <p:cNvPr id="36" name="组合 21"/>
            <p:cNvGrpSpPr/>
            <p:nvPr/>
          </p:nvGrpSpPr>
          <p:grpSpPr bwMode="auto">
            <a:xfrm>
              <a:off x="8474" y="3872"/>
              <a:ext cx="5135" cy="4426"/>
              <a:chOff x="8803" y="1072"/>
              <a:chExt cx="5135" cy="4428"/>
            </a:xfrm>
          </p:grpSpPr>
          <p:cxnSp>
            <p:nvCxnSpPr>
              <p:cNvPr id="38" name="直接连接符 1"/>
              <p:cNvCxnSpPr>
                <a:cxnSpLocks noChangeShapeType="1"/>
              </p:cNvCxnSpPr>
              <p:nvPr/>
            </p:nvCxnSpPr>
            <p:spPr bwMode="auto">
              <a:xfrm flipV="1">
                <a:off x="9173" y="3868"/>
                <a:ext cx="4528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9" name="直接连接符 6"/>
              <p:cNvCxnSpPr>
                <a:cxnSpLocks noChangeShapeType="1"/>
              </p:cNvCxnSpPr>
              <p:nvPr/>
            </p:nvCxnSpPr>
            <p:spPr bwMode="auto">
              <a:xfrm flipH="1" flipV="1">
                <a:off x="9913" y="2066"/>
                <a:ext cx="1313" cy="179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0" name="直接连接符 7"/>
              <p:cNvCxnSpPr>
                <a:cxnSpLocks noChangeShapeType="1"/>
              </p:cNvCxnSpPr>
              <p:nvPr/>
            </p:nvCxnSpPr>
            <p:spPr bwMode="auto">
              <a:xfrm flipV="1">
                <a:off x="11137" y="2066"/>
                <a:ext cx="1824" cy="180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1" name="直接连接符 8"/>
              <p:cNvCxnSpPr>
                <a:cxnSpLocks noChangeShapeType="1"/>
              </p:cNvCxnSpPr>
              <p:nvPr/>
            </p:nvCxnSpPr>
            <p:spPr bwMode="auto">
              <a:xfrm flipV="1">
                <a:off x="11151" y="2964"/>
                <a:ext cx="2180" cy="89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42" name="文本框 9"/>
              <p:cNvSpPr txBox="1">
                <a:spLocks noChangeArrowheads="1"/>
              </p:cNvSpPr>
              <p:nvPr/>
            </p:nvSpPr>
            <p:spPr bwMode="auto">
              <a:xfrm>
                <a:off x="10727" y="3768"/>
                <a:ext cx="740" cy="10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2100" b="1" i="1" dirty="0"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en-US" altLang="zh-CN" sz="100" b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</a:p>
            </p:txBody>
          </p:sp>
          <p:sp>
            <p:nvSpPr>
              <p:cNvPr id="43" name="文本框 10"/>
              <p:cNvSpPr txBox="1">
                <a:spLocks noChangeArrowheads="1"/>
              </p:cNvSpPr>
              <p:nvPr/>
            </p:nvSpPr>
            <p:spPr bwMode="auto">
              <a:xfrm>
                <a:off x="8803" y="3748"/>
                <a:ext cx="740" cy="17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2100" b="1" i="1" dirty="0">
                    <a:latin typeface="Times New Roman" pitchFamily="18" charset="0"/>
                    <a:cs typeface="Times New Roman" pitchFamily="18" charset="0"/>
                  </a:rPr>
                  <a:t>D </a:t>
                </a:r>
              </a:p>
            </p:txBody>
          </p:sp>
          <p:sp>
            <p:nvSpPr>
              <p:cNvPr id="44" name="文本框 11"/>
              <p:cNvSpPr txBox="1">
                <a:spLocks noChangeArrowheads="1"/>
              </p:cNvSpPr>
              <p:nvPr/>
            </p:nvSpPr>
            <p:spPr bwMode="auto">
              <a:xfrm>
                <a:off x="12961" y="3768"/>
                <a:ext cx="740" cy="17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2100" b="1" i="1">
                    <a:latin typeface="Times New Roman" pitchFamily="18" charset="0"/>
                    <a:cs typeface="Times New Roman" pitchFamily="18" charset="0"/>
                  </a:rPr>
                  <a:t>A </a:t>
                </a:r>
                <a:r>
                  <a:rPr lang="en-US" altLang="zh-CN" sz="100" b="1">
                    <a:latin typeface="Times New Roman" pitchFamily="18" charset="0"/>
                    <a:cs typeface="Times New Roman" pitchFamily="18" charset="0"/>
                  </a:rPr>
                  <a:t> </a:t>
                </a:r>
              </a:p>
            </p:txBody>
          </p:sp>
          <p:sp>
            <p:nvSpPr>
              <p:cNvPr id="45" name="文本框 12"/>
              <p:cNvSpPr txBox="1">
                <a:spLocks noChangeArrowheads="1"/>
              </p:cNvSpPr>
              <p:nvPr/>
            </p:nvSpPr>
            <p:spPr bwMode="auto">
              <a:xfrm>
                <a:off x="12961" y="1388"/>
                <a:ext cx="740" cy="10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2100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sz="100" b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</a:p>
            </p:txBody>
          </p:sp>
          <p:sp>
            <p:nvSpPr>
              <p:cNvPr id="46" name="文本框 13"/>
              <p:cNvSpPr txBox="1">
                <a:spLocks noChangeArrowheads="1"/>
              </p:cNvSpPr>
              <p:nvPr/>
            </p:nvSpPr>
            <p:spPr bwMode="auto">
              <a:xfrm>
                <a:off x="9173" y="1506"/>
                <a:ext cx="740" cy="17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2100" b="1" i="1" dirty="0">
                    <a:latin typeface="Times New Roman" pitchFamily="18" charset="0"/>
                    <a:cs typeface="Times New Roman" pitchFamily="18" charset="0"/>
                  </a:rPr>
                  <a:t>C </a:t>
                </a:r>
                <a:r>
                  <a:rPr lang="en-US" altLang="zh-CN" sz="100" b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</a:p>
            </p:txBody>
          </p:sp>
          <p:sp>
            <p:nvSpPr>
              <p:cNvPr id="47" name="文本框 14"/>
              <p:cNvSpPr txBox="1">
                <a:spLocks noChangeArrowheads="1"/>
              </p:cNvSpPr>
              <p:nvPr/>
            </p:nvSpPr>
            <p:spPr bwMode="auto">
              <a:xfrm>
                <a:off x="13198" y="2504"/>
                <a:ext cx="740" cy="10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2100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100" b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</a:p>
            </p:txBody>
          </p:sp>
          <p:sp>
            <p:nvSpPr>
              <p:cNvPr id="48" name="文本框 12"/>
              <p:cNvSpPr txBox="1">
                <a:spLocks noChangeArrowheads="1"/>
              </p:cNvSpPr>
              <p:nvPr/>
            </p:nvSpPr>
            <p:spPr bwMode="auto">
              <a:xfrm>
                <a:off x="10682" y="1072"/>
                <a:ext cx="740" cy="10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2100" b="1" i="1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altLang="zh-CN" sz="100" b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</a:p>
            </p:txBody>
          </p:sp>
        </p:grpSp>
        <p:cxnSp>
          <p:nvCxnSpPr>
            <p:cNvPr id="37" name="直接连接符 7"/>
            <p:cNvCxnSpPr>
              <a:cxnSpLocks noChangeShapeType="1"/>
            </p:cNvCxnSpPr>
            <p:nvPr/>
          </p:nvCxnSpPr>
          <p:spPr bwMode="auto">
            <a:xfrm flipV="1">
              <a:off x="10850" y="4495"/>
              <a:ext cx="631" cy="214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4"/>
          <p:cNvSpPr>
            <a:spLocks noChangeArrowheads="1"/>
          </p:cNvSpPr>
          <p:nvPr/>
        </p:nvSpPr>
        <p:spPr bwMode="auto">
          <a:xfrm>
            <a:off x="1272447" y="1131590"/>
            <a:ext cx="7539460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如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图，</a:t>
            </a:r>
            <a:r>
              <a:rPr lang="zh-CN" altLang="zh-CN" sz="24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AB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是一条直线，</a:t>
            </a:r>
            <a:r>
              <a:rPr lang="zh-CN" altLang="zh-CN" sz="24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OC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是一条射线</a:t>
            </a:r>
            <a:r>
              <a:rPr lang="zh-CN" altLang="en-US" sz="24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，</a:t>
            </a:r>
            <a:endParaRPr lang="en-US" altLang="zh-CN" sz="2400" b="1" dirty="0" smtClean="0"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∠</a:t>
            </a:r>
            <a:r>
              <a:rPr lang="zh-CN" altLang="zh-CN" sz="24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AOC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＝</a:t>
            </a:r>
            <a:r>
              <a:rPr lang="zh-CN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2∠</a:t>
            </a:r>
            <a:r>
              <a:rPr lang="zh-CN" altLang="zh-CN" sz="24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AOF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，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∠</a:t>
            </a:r>
            <a:r>
              <a:rPr lang="zh-CN" altLang="zh-CN" sz="24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BOC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＝</a:t>
            </a:r>
            <a:r>
              <a:rPr lang="zh-CN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2∠</a:t>
            </a:r>
            <a:r>
              <a:rPr lang="zh-CN" altLang="zh-CN" sz="24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BOE</a:t>
            </a:r>
            <a:r>
              <a:rPr lang="zh-CN" altLang="zh-CN" sz="2400" b="1" i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.</a:t>
            </a:r>
            <a:endParaRPr lang="en-US" altLang="zh-CN" sz="2400" b="1" i="1" dirty="0" smtClean="0"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4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(1)∠1</a:t>
            </a:r>
            <a:r>
              <a:rPr lang="zh-CN" altLang="en-US" sz="24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与</a:t>
            </a:r>
            <a:r>
              <a:rPr lang="en-US" altLang="zh-CN" sz="24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∠</a:t>
            </a:r>
            <a:r>
              <a:rPr lang="zh-CN" altLang="zh-CN" sz="24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互余吗？</a:t>
            </a:r>
            <a:endParaRPr lang="zh-CN" altLang="en-US" sz="2400" b="1" dirty="0"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pic>
        <p:nvPicPr>
          <p:cNvPr id="36868" name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20170" y="1850557"/>
            <a:ext cx="2113897" cy="1416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29" y="1227761"/>
            <a:ext cx="631718" cy="622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755576" y="1087261"/>
                <a:ext cx="8234678" cy="34489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b="1" dirty="0">
                    <a:solidFill>
                      <a:srgbClr val="0000FF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</a:rPr>
                  <a:t>解：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互余</a:t>
                </a:r>
                <a:r>
                  <a:rPr lang="en-US" altLang="zh-CN" sz="2400" b="1" dirty="0">
                    <a:latin typeface="Times New Roman" pitchFamily="18" charset="0"/>
                    <a:cs typeface="Times New Roman" pitchFamily="18" charset="0"/>
                  </a:rPr>
                  <a:t>. </a:t>
                </a:r>
              </a:p>
              <a:p>
                <a:pPr lvl="0">
                  <a:lnSpc>
                    <a:spcPct val="150000"/>
                  </a:lnSpc>
                </a:pPr>
                <a:r>
                  <a:rPr lang="zh-CN" altLang="en-US" sz="2400" b="1" kern="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因为</a:t>
                </a:r>
                <a:r>
                  <a:rPr lang="en-US" altLang="zh-CN" sz="24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altLang="zh-CN" sz="24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∠</a:t>
                </a:r>
                <a:r>
                  <a:rPr lang="zh-CN" altLang="zh-CN" sz="2400" b="1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AOC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zh-CN" altLang="zh-CN" sz="24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2∠</a:t>
                </a:r>
                <a:r>
                  <a:rPr lang="zh-CN" altLang="zh-CN" sz="2400" b="1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AOF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4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∠</a:t>
                </a:r>
                <a:r>
                  <a:rPr lang="zh-CN" altLang="zh-CN" sz="2400" b="1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BOC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zh-CN" altLang="zh-CN" sz="24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2∠</a:t>
                </a:r>
                <a:r>
                  <a:rPr lang="zh-CN" altLang="zh-CN" sz="2400" b="1" i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BOE</a:t>
                </a:r>
                <a:r>
                  <a:rPr lang="en-US" altLang="zh-CN" sz="2400" b="1" i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,</a:t>
                </a:r>
                <a:endParaRPr lang="en-US" altLang="zh-CN" sz="2400" b="1" i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en-US" sz="24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所以</a:t>
                </a:r>
                <a:r>
                  <a:rPr lang="zh-CN" altLang="zh-CN" sz="24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zh-CN" altLang="zh-CN" sz="24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∠</a:t>
                </a:r>
                <a:r>
                  <a:rPr lang="zh-CN" altLang="zh-CN" sz="2400" b="1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AOF</a:t>
                </a:r>
                <a:r>
                  <a:rPr lang="en-US" altLang="zh-CN" sz="2400" b="1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:r>
                  <a:rPr lang="zh-CN" altLang="zh-CN" sz="24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∠</a:t>
                </a:r>
                <a:r>
                  <a:rPr lang="zh-CN" altLang="zh-CN" sz="2400" b="1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altLang="zh-CN" sz="2400" b="1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zh-CN" altLang="zh-CN" sz="2400" b="1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en-US" altLang="zh-CN" sz="2400" b="1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C=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prstClr val="black"/>
                            </a:solidFill>
                            <a:latin typeface="Times New Roman" pitchFamily="18" charset="0"/>
                            <a:ea typeface="楷体" panose="02010609060101010101" pitchFamily="49" charset="-122"/>
                            <a:cs typeface="Times New Roman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prstClr val="black"/>
                            </a:solidFill>
                            <a:latin typeface="Times New Roman" pitchFamily="18" charset="0"/>
                            <a:ea typeface="楷体" panose="02010609060101010101" pitchFamily="49" charset="-122"/>
                            <a:cs typeface="Times New Roman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∠</a:t>
                </a:r>
                <a:r>
                  <a:rPr lang="zh-CN" altLang="zh-CN" sz="2400" b="1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AOC</a:t>
                </a:r>
                <a:r>
                  <a:rPr lang="en-US" altLang="zh-CN" sz="2400" b="1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,</a:t>
                </a:r>
                <a:r>
                  <a:rPr lang="zh-CN" altLang="zh-CN" sz="24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∠</a:t>
                </a:r>
                <a:r>
                  <a:rPr lang="zh-CN" altLang="zh-CN" sz="2400" b="1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BOE</a:t>
                </a:r>
                <a:r>
                  <a:rPr lang="en-US" altLang="zh-CN" sz="2400" b="1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:r>
                  <a:rPr lang="zh-CN" altLang="zh-CN" sz="24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∠</a:t>
                </a:r>
                <a:r>
                  <a:rPr lang="zh-CN" altLang="zh-CN" sz="2400" b="1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altLang="zh-CN" sz="2400" b="1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sz="2400" b="1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en-US" altLang="zh-CN" sz="2400" b="1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E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prstClr val="black"/>
                            </a:solidFill>
                            <a:latin typeface="Times New Roman" pitchFamily="18" charset="0"/>
                            <a:ea typeface="楷体" panose="02010609060101010101" pitchFamily="49" charset="-122"/>
                            <a:cs typeface="Times New Roman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prstClr val="black"/>
                            </a:solidFill>
                            <a:latin typeface="Times New Roman" pitchFamily="18" charset="0"/>
                            <a:ea typeface="楷体" panose="02010609060101010101" pitchFamily="49" charset="-122"/>
                            <a:cs typeface="Times New Roman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altLang="zh-CN" sz="24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∠</a:t>
                </a:r>
                <a:r>
                  <a:rPr lang="en-US" altLang="zh-CN" sz="2400" b="1" i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sz="2400" b="1" i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OC</a:t>
                </a:r>
                <a:r>
                  <a:rPr lang="en-US" altLang="zh-CN" sz="2400" b="1" i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 altLang="zh-CN" sz="2400" b="1" i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en-US" sz="24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所以</a:t>
                </a:r>
                <a:r>
                  <a:rPr lang="zh-CN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∠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1+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∠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FF0000"/>
                            </a:solidFill>
                            <a:latin typeface="Times New Roman" pitchFamily="18" charset="0"/>
                            <a:ea typeface="楷体" panose="02010609060101010101" pitchFamily="49" charset="-122"/>
                            <a:cs typeface="Times New Roman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FF0000"/>
                            </a:solidFill>
                            <a:latin typeface="Times New Roman" pitchFamily="18" charset="0"/>
                            <a:ea typeface="楷体" panose="02010609060101010101" pitchFamily="49" charset="-122"/>
                            <a:cs typeface="Times New Roman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(∠</a:t>
                </a:r>
                <a:r>
                  <a:rPr lang="zh-CN" altLang="zh-CN" sz="2400" b="1" i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AOC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∠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sz="2400" b="1" i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OC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）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FF0000"/>
                            </a:solidFill>
                            <a:latin typeface="Times New Roman" pitchFamily="18" charset="0"/>
                            <a:ea typeface="楷体" panose="02010609060101010101" pitchFamily="49" charset="-122"/>
                            <a:cs typeface="Times New Roman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FF0000"/>
                            </a:solidFill>
                            <a:latin typeface="Times New Roman" pitchFamily="18" charset="0"/>
                            <a:ea typeface="楷体" panose="02010609060101010101" pitchFamily="49" charset="-122"/>
                            <a:cs typeface="Times New Roman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b="1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</m:oMath>
                </a14:m>
                <a:r>
                  <a:rPr kumimoji="0" lang="en-US" altLang="zh-CN" sz="2400" b="1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180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  <a:sym typeface="宋体" panose="02010600030101010101" pitchFamily="2" charset="-122"/>
                  </a:rPr>
                  <a:t>°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  <a:sym typeface="宋体" panose="02010600030101010101" pitchFamily="2" charset="-122"/>
                  </a:rPr>
                  <a:t>=90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  <a:sym typeface="宋体" panose="02010600030101010101" pitchFamily="2" charset="-122"/>
                  </a:rPr>
                  <a:t>°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  <a:sym typeface="宋体" panose="02010600030101010101" pitchFamily="2" charset="-122"/>
                  </a:rPr>
                  <a:t>.</a:t>
                </a:r>
                <a:endParaRPr lang="en-US" altLang="zh-CN" sz="24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  <a:sym typeface="宋体" panose="02010600030101010101" pitchFamily="2" charset="-122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en-US" sz="24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所以</a:t>
                </a:r>
                <a:r>
                  <a:rPr lang="zh-CN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∠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与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∠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互余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kumimoji="0" lang="zh-CN" altLang="en-US" sz="2400" b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1087261"/>
                <a:ext cx="8234678" cy="3448957"/>
              </a:xfrm>
              <a:prstGeom prst="rect">
                <a:avLst/>
              </a:prstGeom>
              <a:blipFill rotWithShape="1">
                <a:blip r:embed="rId3"/>
                <a:stretch>
                  <a:fillRect l="-1184" r="-1110" b="-3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6868" name="Picture 1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04248" y="1087261"/>
            <a:ext cx="2113897" cy="1416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5576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2"/>
          <p:cNvSpPr>
            <a:spLocks noChangeArrowheads="1"/>
          </p:cNvSpPr>
          <p:nvPr/>
        </p:nvSpPr>
        <p:spPr bwMode="auto">
          <a:xfrm>
            <a:off x="1006771" y="1203598"/>
            <a:ext cx="49831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(2)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指出图中所有互余和互补的角．</a:t>
            </a:r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1006771" y="1851670"/>
            <a:ext cx="7087219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解：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互余的角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：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；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zh-CN" altLang="zh-CN" sz="2400" b="1" i="1" dirty="0">
                <a:latin typeface="Times New Roman" pitchFamily="18" charset="0"/>
                <a:cs typeface="Times New Roman" pitchFamily="18" charset="0"/>
              </a:rPr>
              <a:t>BOE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；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zh-CN" altLang="zh-CN" sz="2400" b="1" i="1" dirty="0">
                <a:latin typeface="Times New Roman" pitchFamily="18" charset="0"/>
                <a:cs typeface="Times New Roman" pitchFamily="18" charset="0"/>
              </a:rPr>
              <a:t>AOF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；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zh-CN" altLang="zh-CN" sz="2400" b="1" i="1" dirty="0">
                <a:latin typeface="Times New Roman" pitchFamily="18" charset="0"/>
                <a:cs typeface="Times New Roman" pitchFamily="18" charset="0"/>
              </a:rPr>
              <a:t>BOE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zh-CN" altLang="zh-CN" sz="2400" b="1" i="1" dirty="0">
                <a:latin typeface="Times New Roman" pitchFamily="18" charset="0"/>
                <a:cs typeface="Times New Roman" pitchFamily="18" charset="0"/>
              </a:rPr>
              <a:t>AOF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互补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的角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：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zh-CN" altLang="zh-CN" sz="2400" b="1" i="1" dirty="0">
                <a:latin typeface="Times New Roman" pitchFamily="18" charset="0"/>
                <a:cs typeface="Times New Roman" pitchFamily="18" charset="0"/>
              </a:rPr>
              <a:t>BOE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zh-CN" altLang="zh-CN" sz="2400" b="1" i="1" dirty="0">
                <a:latin typeface="Times New Roman" pitchFamily="18" charset="0"/>
                <a:cs typeface="Times New Roman" pitchFamily="18" charset="0"/>
              </a:rPr>
              <a:t>AOE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；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zh-CN" altLang="zh-CN" sz="2400" b="1" i="1" dirty="0">
                <a:latin typeface="Times New Roman" pitchFamily="18" charset="0"/>
                <a:cs typeface="Times New Roman" pitchFamily="18" charset="0"/>
              </a:rPr>
              <a:t>AOE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；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zh-CN" altLang="zh-CN" sz="2400" b="1" i="1" dirty="0">
                <a:latin typeface="Times New Roman" pitchFamily="18" charset="0"/>
                <a:cs typeface="Times New Roman" pitchFamily="18" charset="0"/>
              </a:rPr>
              <a:t>AOF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zh-CN" altLang="zh-CN" sz="2400" b="1" i="1" dirty="0">
                <a:latin typeface="Times New Roman" pitchFamily="18" charset="0"/>
                <a:cs typeface="Times New Roman" pitchFamily="18" charset="0"/>
              </a:rPr>
              <a:t>BOF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；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zh-CN" altLang="zh-CN" sz="2400" b="1" i="1" dirty="0">
                <a:latin typeface="Times New Roman" pitchFamily="18" charset="0"/>
                <a:cs typeface="Times New Roman" pitchFamily="18" charset="0"/>
              </a:rPr>
              <a:t>BOF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；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zh-CN" altLang="zh-CN" sz="2400" b="1" i="1" dirty="0">
                <a:latin typeface="Times New Roman" pitchFamily="18" charset="0"/>
                <a:cs typeface="Times New Roman" pitchFamily="18" charset="0"/>
              </a:rPr>
              <a:t>AOC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zh-CN" altLang="zh-CN" sz="2400" b="1" i="1" dirty="0">
                <a:latin typeface="Times New Roman" pitchFamily="18" charset="0"/>
                <a:cs typeface="Times New Roman" pitchFamily="18" charset="0"/>
              </a:rPr>
              <a:t>BOC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8" name="Picture 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04248" y="1087261"/>
            <a:ext cx="2113897" cy="1416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4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>
            <p:extLst>
              <p:ext uri="{D42A27DB-BD31-4B8C-83A1-F6EECF244321}">
                <p14:modId xmlns:p14="http://schemas.microsoft.com/office/powerpoint/2010/main" val="2789503239"/>
              </p:ext>
            </p:extLst>
          </p:nvPr>
        </p:nvGraphicFramePr>
        <p:xfrm>
          <a:off x="2431256" y="1320974"/>
          <a:ext cx="4799013" cy="282588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1688"/>
                <a:gridCol w="1497866"/>
                <a:gridCol w="1599459"/>
              </a:tblGrid>
              <a:tr h="49439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 dirty="0">
                          <a:solidFill>
                            <a:schemeClr val="accent4"/>
                          </a:solidFill>
                          <a:uFillTx/>
                          <a:latin typeface="Times New Roman" panose="02020603050405020304" charset="0"/>
                          <a:ea typeface="黑体" panose="02010609060101010101" pitchFamily="49" charset="-122"/>
                        </a:rPr>
                        <a:t>∠</a:t>
                      </a:r>
                      <a:r>
                        <a:rPr lang="en-US" altLang="zh-CN" sz="2100" b="1" i="1" dirty="0">
                          <a:solidFill>
                            <a:schemeClr val="accent4"/>
                          </a:solidFill>
                          <a:uFillTx/>
                          <a:latin typeface="Times New Roman" panose="02020603050405020304" charset="0"/>
                          <a:ea typeface="黑体" panose="02010609060101010101" pitchFamily="49" charset="-122"/>
                        </a:rPr>
                        <a:t>α</a:t>
                      </a:r>
                    </a:p>
                  </a:txBody>
                  <a:tcPr marL="68575" marR="68575" marT="34271" marB="34271">
                    <a:lnL w="28575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 dirty="0">
                          <a:solidFill>
                            <a:schemeClr val="accent4"/>
                          </a:solidFill>
                          <a:uFillTx/>
                          <a:latin typeface="Times New Roman" panose="02020603050405020304" charset="0"/>
                          <a:ea typeface="黑体" panose="02010609060101010101" pitchFamily="49" charset="-122"/>
                          <a:sym typeface="+mn-ea"/>
                        </a:rPr>
                        <a:t>∠</a:t>
                      </a:r>
                      <a:r>
                        <a:rPr lang="en-US" altLang="zh-CN" sz="2100" b="1" i="1" dirty="0">
                          <a:solidFill>
                            <a:schemeClr val="accent4"/>
                          </a:solidFill>
                          <a:uFillTx/>
                          <a:latin typeface="Times New Roman" panose="02020603050405020304" charset="0"/>
                          <a:ea typeface="黑体" panose="02010609060101010101" pitchFamily="49" charset="-122"/>
                          <a:sym typeface="+mn-ea"/>
                        </a:rPr>
                        <a:t>α</a:t>
                      </a:r>
                      <a:r>
                        <a:rPr lang="zh-CN" altLang="en-US" sz="2100" b="1" dirty="0">
                          <a:solidFill>
                            <a:schemeClr val="accent4"/>
                          </a:solidFill>
                          <a:uFillTx/>
                          <a:latin typeface="Times New Roman" panose="02020603050405020304" charset="0"/>
                          <a:ea typeface="黑体" panose="02010609060101010101" pitchFamily="49" charset="-122"/>
                          <a:sym typeface="+mn-ea"/>
                        </a:rPr>
                        <a:t>的余角</a:t>
                      </a:r>
                    </a:p>
                  </a:txBody>
                  <a:tcPr marL="68575" marR="68575" marT="34271" marB="3427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 dirty="0">
                          <a:solidFill>
                            <a:schemeClr val="accent4"/>
                          </a:solidFill>
                          <a:uFillTx/>
                          <a:latin typeface="Times New Roman" panose="02020603050405020304" charset="0"/>
                          <a:ea typeface="黑体" panose="02010609060101010101" pitchFamily="49" charset="-122"/>
                          <a:sym typeface="+mn-ea"/>
                        </a:rPr>
                        <a:t>∠</a:t>
                      </a:r>
                      <a:r>
                        <a:rPr lang="en-US" altLang="zh-CN" sz="2100" b="1" i="1" dirty="0">
                          <a:solidFill>
                            <a:schemeClr val="accent4"/>
                          </a:solidFill>
                          <a:uFillTx/>
                          <a:latin typeface="Times New Roman" panose="02020603050405020304" charset="0"/>
                          <a:ea typeface="黑体" panose="02010609060101010101" pitchFamily="49" charset="-122"/>
                          <a:sym typeface="+mn-ea"/>
                        </a:rPr>
                        <a:t>α</a:t>
                      </a:r>
                      <a:r>
                        <a:rPr lang="zh-CN" altLang="en-US" sz="2100" b="1" dirty="0">
                          <a:solidFill>
                            <a:schemeClr val="accent4"/>
                          </a:solidFill>
                          <a:uFillTx/>
                          <a:latin typeface="Times New Roman" panose="02020603050405020304" charset="0"/>
                          <a:ea typeface="黑体" panose="02010609060101010101" pitchFamily="49" charset="-122"/>
                          <a:sym typeface="+mn-ea"/>
                        </a:rPr>
                        <a:t>的补角</a:t>
                      </a:r>
                    </a:p>
                  </a:txBody>
                  <a:tcPr marL="68575" marR="68575" marT="34271" marB="34271">
                    <a:lnL w="12700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8855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 dirty="0">
                          <a:solidFill>
                            <a:schemeClr val="accent4"/>
                          </a:solidFill>
                          <a:uFillTx/>
                          <a:latin typeface="Times New Roman" panose="02020603050405020304" charset="0"/>
                          <a:ea typeface="黑体" panose="02010609060101010101" pitchFamily="49" charset="-122"/>
                        </a:rPr>
                        <a:t>5</a:t>
                      </a:r>
                      <a:r>
                        <a:rPr lang="zh-CN" altLang="en-US" sz="2100" b="1" dirty="0">
                          <a:solidFill>
                            <a:schemeClr val="accent4"/>
                          </a:solidFill>
                          <a:uFillTx/>
                          <a:latin typeface="Times New Roman" panose="02020603050405020304" charset="0"/>
                          <a:ea typeface="黑体" panose="02010609060101010101" pitchFamily="49" charset="-122"/>
                        </a:rPr>
                        <a:t>°</a:t>
                      </a:r>
                    </a:p>
                  </a:txBody>
                  <a:tcPr marL="68575" marR="68575" marT="34271" marB="34271">
                    <a:lnL w="28575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000" dirty="0"/>
                    </a:p>
                  </a:txBody>
                  <a:tcPr marL="68575" marR="68575" marT="34271" marB="3427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000" dirty="0"/>
                    </a:p>
                  </a:txBody>
                  <a:tcPr marL="68575" marR="68575" marT="34271" marB="34271">
                    <a:lnL w="12700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855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 dirty="0">
                          <a:latin typeface="Times New Roman" panose="02020603050405020304" charset="0"/>
                        </a:rPr>
                        <a:t>32</a:t>
                      </a:r>
                      <a:r>
                        <a:rPr lang="zh-CN" altLang="en-US" sz="21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°</a:t>
                      </a:r>
                    </a:p>
                  </a:txBody>
                  <a:tcPr marL="68575" marR="68575" marT="34271" marB="34271">
                    <a:lnL w="28575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000"/>
                    </a:p>
                  </a:txBody>
                  <a:tcPr marL="68575" marR="68575" marT="34271" marB="3427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000"/>
                    </a:p>
                  </a:txBody>
                  <a:tcPr marL="68575" marR="68575" marT="34271" marB="34271">
                    <a:lnL w="12700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855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 dirty="0">
                          <a:latin typeface="Times New Roman" panose="02020603050405020304" charset="0"/>
                        </a:rPr>
                        <a:t>45</a:t>
                      </a:r>
                      <a:r>
                        <a:rPr lang="zh-CN" altLang="en-US" sz="21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°</a:t>
                      </a:r>
                    </a:p>
                  </a:txBody>
                  <a:tcPr marL="68575" marR="68575" marT="34271" marB="34271">
                    <a:lnL w="28575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000"/>
                    </a:p>
                  </a:txBody>
                  <a:tcPr marL="68575" marR="68575" marT="34271" marB="3427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000"/>
                    </a:p>
                  </a:txBody>
                  <a:tcPr marL="68575" marR="68575" marT="34271" marB="34271">
                    <a:lnL w="12700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855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 dirty="0">
                          <a:latin typeface="Times New Roman" panose="02020603050405020304" charset="0"/>
                        </a:rPr>
                        <a:t>77</a:t>
                      </a:r>
                      <a:r>
                        <a:rPr lang="zh-CN" altLang="en-US" sz="21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°</a:t>
                      </a:r>
                    </a:p>
                  </a:txBody>
                  <a:tcPr marL="68575" marR="68575" marT="34271" marB="34271">
                    <a:lnL w="28575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000"/>
                    </a:p>
                  </a:txBody>
                  <a:tcPr marL="68575" marR="68575" marT="34271" marB="3427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000"/>
                    </a:p>
                  </a:txBody>
                  <a:tcPr marL="68575" marR="68575" marT="34271" marB="34271">
                    <a:lnL w="12700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855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 dirty="0">
                          <a:latin typeface="Times New Roman" panose="02020603050405020304" charset="0"/>
                        </a:rPr>
                        <a:t>62</a:t>
                      </a:r>
                      <a:r>
                        <a:rPr lang="zh-CN" altLang="en-US" sz="21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°</a:t>
                      </a:r>
                      <a:r>
                        <a:rPr lang="en-US" altLang="zh-CN" sz="2100" b="1" dirty="0">
                          <a:latin typeface="Times New Roman" panose="02020603050405020304" charset="0"/>
                        </a:rPr>
                        <a:t>23</a:t>
                      </a:r>
                      <a:r>
                        <a:rPr lang="en-US" altLang="zh-CN" sz="21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′</a:t>
                      </a:r>
                    </a:p>
                  </a:txBody>
                  <a:tcPr marL="68575" marR="68575" marT="34271" marB="34271">
                    <a:lnL w="28575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000"/>
                    </a:p>
                  </a:txBody>
                  <a:tcPr marL="68575" marR="68575" marT="34271" marB="3427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000"/>
                    </a:p>
                  </a:txBody>
                  <a:tcPr marL="68575" marR="68575" marT="34271" marB="34271">
                    <a:lnL w="12700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855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b="1" i="1" dirty="0">
                          <a:latin typeface="Times New Roman" panose="02020603050405020304" charset="0"/>
                        </a:rPr>
                        <a:t>x</a:t>
                      </a:r>
                      <a:r>
                        <a:rPr lang="zh-CN" altLang="en-US" sz="21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°</a:t>
                      </a:r>
                      <a:r>
                        <a:rPr lang="en-US" altLang="zh-CN" sz="2100" b="1" dirty="0">
                          <a:latin typeface="Times New Roman" panose="02020603050405020304" charset="0"/>
                        </a:rPr>
                        <a:t>(0</a:t>
                      </a:r>
                      <a:r>
                        <a:rPr lang="zh-CN" altLang="en-US" sz="2100" b="1" dirty="0">
                          <a:latin typeface="Times New Roman" panose="02020603050405020304" charset="0"/>
                        </a:rPr>
                        <a:t>＜</a:t>
                      </a:r>
                      <a:r>
                        <a:rPr lang="en-US" altLang="zh-CN" sz="2100" b="1" i="1" dirty="0">
                          <a:latin typeface="Times New Roman" panose="02020603050405020304" charset="0"/>
                        </a:rPr>
                        <a:t>x</a:t>
                      </a:r>
                      <a:r>
                        <a:rPr lang="zh-CN" altLang="en-US" sz="2100" b="1" dirty="0">
                          <a:latin typeface="Times New Roman" panose="02020603050405020304" charset="0"/>
                        </a:rPr>
                        <a:t>＜</a:t>
                      </a:r>
                      <a:r>
                        <a:rPr lang="en-US" altLang="zh-CN" sz="2100" b="1" dirty="0">
                          <a:latin typeface="Times New Roman" panose="02020603050405020304" charset="0"/>
                        </a:rPr>
                        <a:t>90)</a:t>
                      </a:r>
                    </a:p>
                  </a:txBody>
                  <a:tcPr marL="68575" marR="68575" marT="34271" marB="34271">
                    <a:lnL w="28575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000"/>
                    </a:p>
                  </a:txBody>
                  <a:tcPr marL="68575" marR="68575" marT="34271" marB="3427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000"/>
                    </a:p>
                  </a:txBody>
                  <a:tcPr marL="68575" marR="68575" marT="34271" marB="34271">
                    <a:lnL w="12700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9186" name="Text Box 34"/>
          <p:cNvSpPr txBox="1">
            <a:spLocks noChangeArrowheads="1"/>
          </p:cNvSpPr>
          <p:nvPr/>
        </p:nvSpPr>
        <p:spPr bwMode="auto">
          <a:xfrm>
            <a:off x="4379119" y="3317131"/>
            <a:ext cx="151288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100" b="1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27°37′</a:t>
            </a:r>
          </a:p>
        </p:txBody>
      </p:sp>
      <p:sp>
        <p:nvSpPr>
          <p:cNvPr id="49187" name="Text Box 35"/>
          <p:cNvSpPr txBox="1">
            <a:spLocks noChangeArrowheads="1"/>
          </p:cNvSpPr>
          <p:nvPr/>
        </p:nvSpPr>
        <p:spPr bwMode="auto">
          <a:xfrm>
            <a:off x="5899944" y="3317131"/>
            <a:ext cx="1674812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100" b="1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117°37′</a:t>
            </a:r>
          </a:p>
        </p:txBody>
      </p:sp>
      <p:sp>
        <p:nvSpPr>
          <p:cNvPr id="49188" name="Text Box 36"/>
          <p:cNvSpPr txBox="1">
            <a:spLocks noChangeArrowheads="1"/>
          </p:cNvSpPr>
          <p:nvPr/>
        </p:nvSpPr>
        <p:spPr bwMode="auto">
          <a:xfrm>
            <a:off x="4653756" y="1777708"/>
            <a:ext cx="973138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100" b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85°</a:t>
            </a:r>
          </a:p>
        </p:txBody>
      </p:sp>
      <p:sp>
        <p:nvSpPr>
          <p:cNvPr id="49189" name="Text Box 37"/>
          <p:cNvSpPr txBox="1">
            <a:spLocks noChangeArrowheads="1"/>
          </p:cNvSpPr>
          <p:nvPr/>
        </p:nvSpPr>
        <p:spPr bwMode="auto">
          <a:xfrm>
            <a:off x="6153944" y="1777708"/>
            <a:ext cx="973137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100" b="1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175°</a:t>
            </a:r>
          </a:p>
        </p:txBody>
      </p:sp>
      <p:sp>
        <p:nvSpPr>
          <p:cNvPr id="49190" name="Text Box 38"/>
          <p:cNvSpPr txBox="1">
            <a:spLocks noChangeArrowheads="1"/>
          </p:cNvSpPr>
          <p:nvPr/>
        </p:nvSpPr>
        <p:spPr bwMode="auto">
          <a:xfrm>
            <a:off x="4636294" y="2145105"/>
            <a:ext cx="973137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100" b="1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58°</a:t>
            </a:r>
          </a:p>
        </p:txBody>
      </p:sp>
      <p:sp>
        <p:nvSpPr>
          <p:cNvPr id="49191" name="Text Box 39"/>
          <p:cNvSpPr txBox="1">
            <a:spLocks noChangeArrowheads="1"/>
          </p:cNvSpPr>
          <p:nvPr/>
        </p:nvSpPr>
        <p:spPr bwMode="auto">
          <a:xfrm>
            <a:off x="6147594" y="2151455"/>
            <a:ext cx="973137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100" b="1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148°</a:t>
            </a:r>
          </a:p>
        </p:txBody>
      </p:sp>
      <p:sp>
        <p:nvSpPr>
          <p:cNvPr id="49192" name="Text Box 40"/>
          <p:cNvSpPr txBox="1">
            <a:spLocks noChangeArrowheads="1"/>
          </p:cNvSpPr>
          <p:nvPr/>
        </p:nvSpPr>
        <p:spPr bwMode="auto">
          <a:xfrm>
            <a:off x="4636294" y="2560345"/>
            <a:ext cx="97313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100" b="1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45°</a:t>
            </a:r>
          </a:p>
        </p:txBody>
      </p:sp>
      <p:sp>
        <p:nvSpPr>
          <p:cNvPr id="49193" name="Text Box 41"/>
          <p:cNvSpPr txBox="1">
            <a:spLocks noChangeArrowheads="1"/>
          </p:cNvSpPr>
          <p:nvPr/>
        </p:nvSpPr>
        <p:spPr bwMode="auto">
          <a:xfrm>
            <a:off x="6153944" y="2555583"/>
            <a:ext cx="973137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100" b="1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135°</a:t>
            </a:r>
          </a:p>
        </p:txBody>
      </p:sp>
      <p:sp>
        <p:nvSpPr>
          <p:cNvPr id="49194" name="Text Box 42"/>
          <p:cNvSpPr txBox="1">
            <a:spLocks noChangeArrowheads="1"/>
          </p:cNvSpPr>
          <p:nvPr/>
        </p:nvSpPr>
        <p:spPr bwMode="auto">
          <a:xfrm>
            <a:off x="6153944" y="2946108"/>
            <a:ext cx="973137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100" b="1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103°</a:t>
            </a:r>
          </a:p>
        </p:txBody>
      </p:sp>
      <p:sp>
        <p:nvSpPr>
          <p:cNvPr id="49195" name="Text Box 43"/>
          <p:cNvSpPr txBox="1">
            <a:spLocks noChangeArrowheads="1"/>
          </p:cNvSpPr>
          <p:nvPr/>
        </p:nvSpPr>
        <p:spPr bwMode="auto">
          <a:xfrm>
            <a:off x="4631531" y="2952458"/>
            <a:ext cx="97313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100" b="1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13°</a:t>
            </a:r>
          </a:p>
        </p:txBody>
      </p:sp>
      <p:sp>
        <p:nvSpPr>
          <p:cNvPr id="3" name="Text Box 34"/>
          <p:cNvSpPr txBox="1">
            <a:spLocks noChangeArrowheads="1"/>
          </p:cNvSpPr>
          <p:nvPr/>
        </p:nvSpPr>
        <p:spPr bwMode="auto">
          <a:xfrm>
            <a:off x="4388644" y="3717633"/>
            <a:ext cx="1512887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100" b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(90–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100" b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)°</a:t>
            </a:r>
          </a:p>
        </p:txBody>
      </p:sp>
      <p:sp>
        <p:nvSpPr>
          <p:cNvPr id="4" name="Text Box 34"/>
          <p:cNvSpPr txBox="1">
            <a:spLocks noChangeArrowheads="1"/>
          </p:cNvSpPr>
          <p:nvPr/>
        </p:nvSpPr>
        <p:spPr bwMode="auto">
          <a:xfrm>
            <a:off x="5879306" y="3701758"/>
            <a:ext cx="1512888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100" b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(180–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100" b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)°</a:t>
            </a:r>
          </a:p>
        </p:txBody>
      </p:sp>
      <p:sp>
        <p:nvSpPr>
          <p:cNvPr id="26679" name="Text Box 60"/>
          <p:cNvSpPr txBox="1">
            <a:spLocks noChangeArrowheads="1"/>
          </p:cNvSpPr>
          <p:nvPr/>
        </p:nvSpPr>
        <p:spPr bwMode="auto">
          <a:xfrm>
            <a:off x="1117071" y="4288471"/>
            <a:ext cx="7615726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观察可得结论：锐角的补角比它的余角大</a:t>
            </a:r>
            <a:r>
              <a:rPr lang="en-US" altLang="zh-CN" sz="210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_____.</a:t>
            </a:r>
          </a:p>
        </p:txBody>
      </p:sp>
      <p:sp>
        <p:nvSpPr>
          <p:cNvPr id="12348" name="Text Box 38"/>
          <p:cNvSpPr txBox="1">
            <a:spLocks noChangeArrowheads="1"/>
          </p:cNvSpPr>
          <p:nvPr/>
        </p:nvSpPr>
        <p:spPr bwMode="auto">
          <a:xfrm>
            <a:off x="6764337" y="4323777"/>
            <a:ext cx="7254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100" b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90°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882172" y="965719"/>
            <a:ext cx="1749452" cy="461665"/>
            <a:chOff x="1747623" y="3794063"/>
            <a:chExt cx="1749452" cy="461665"/>
          </a:xfrm>
        </p:grpSpPr>
        <p:grpSp>
          <p:nvGrpSpPr>
            <p:cNvPr id="26" name="组合 25"/>
            <p:cNvGrpSpPr/>
            <p:nvPr/>
          </p:nvGrpSpPr>
          <p:grpSpPr>
            <a:xfrm>
              <a:off x="1923628" y="3794063"/>
              <a:ext cx="1573447" cy="461665"/>
              <a:chOff x="835069" y="605722"/>
              <a:chExt cx="1573447" cy="461665"/>
            </a:xfrm>
          </p:grpSpPr>
          <p:sp>
            <p:nvSpPr>
              <p:cNvPr id="28" name="流程图: 库存数据 27"/>
              <p:cNvSpPr/>
              <p:nvPr/>
            </p:nvSpPr>
            <p:spPr>
              <a:xfrm rot="10800000">
                <a:off x="835069" y="660480"/>
                <a:ext cx="1334716" cy="387622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kern="0" dirty="0">
                  <a:solidFill>
                    <a:prstClr val="white"/>
                  </a:solidFill>
                  <a:latin typeface="Times New Roman" pitchFamily="18" charset="0"/>
                  <a:ea typeface="微软雅黑" panose="020B0503020204020204" pitchFamily="34" charset="-122"/>
                  <a:cs typeface="Times New Roman" pitchFamily="18" charset="0"/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979562" y="605722"/>
                <a:ext cx="142895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zh-CN" altLang="en-US" sz="2400" b="1" kern="0" dirty="0">
                    <a:solidFill>
                      <a:prstClr val="white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</a:rPr>
                  <a:t>想一想</a:t>
                </a:r>
              </a:p>
            </p:txBody>
          </p:sp>
        </p:grpSp>
        <p:pic>
          <p:nvPicPr>
            <p:cNvPr id="27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>
              <a:fillRect/>
            </a:stretch>
          </p:blipFill>
          <p:spPr bwMode="auto">
            <a:xfrm>
              <a:off x="1747623" y="3813373"/>
              <a:ext cx="354528" cy="439850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9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9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9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9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9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9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9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6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6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2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86" grpId="0"/>
      <p:bldP spid="49187" grpId="0"/>
      <p:bldP spid="49188" grpId="0"/>
      <p:bldP spid="49189" grpId="0"/>
      <p:bldP spid="49190" grpId="0"/>
      <p:bldP spid="49191" grpId="0"/>
      <p:bldP spid="49192" grpId="0"/>
      <p:bldP spid="49193" grpId="0"/>
      <p:bldP spid="49194" grpId="0"/>
      <p:bldP spid="49195" grpId="0"/>
      <p:bldP spid="3" grpId="0"/>
      <p:bldP spid="4" grpId="0"/>
      <p:bldP spid="26679" grpId="0"/>
      <p:bldP spid="1234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8" name="Text Box 45"/>
          <p:cNvSpPr txBox="1">
            <a:spLocks noChangeArrowheads="1"/>
          </p:cNvSpPr>
          <p:nvPr/>
        </p:nvSpPr>
        <p:spPr bwMode="auto">
          <a:xfrm>
            <a:off x="1911122" y="1680118"/>
            <a:ext cx="539750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∠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1 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与∠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，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 ∠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1 </a:t>
            </a:r>
            <a:r>
              <a:rPr lang="zh-CN" altLang="en-US" sz="24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与∠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3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都互为补角，</a:t>
            </a: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∠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2 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与∠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3 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的大小有什么关系？ 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949231" y="1707520"/>
            <a:ext cx="860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宋体" panose="02010600030101010101" pitchFamily="2" charset="-122"/>
              </a:rPr>
              <a:t>思考</a:t>
            </a:r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：</a:t>
            </a:r>
          </a:p>
        </p:txBody>
      </p:sp>
      <p:grpSp>
        <p:nvGrpSpPr>
          <p:cNvPr id="51217" name="Group 17"/>
          <p:cNvGrpSpPr/>
          <p:nvPr/>
        </p:nvGrpSpPr>
        <p:grpSpPr bwMode="auto">
          <a:xfrm>
            <a:off x="1748006" y="2612599"/>
            <a:ext cx="1257300" cy="984250"/>
            <a:chOff x="0" y="7"/>
            <a:chExt cx="1056" cy="826"/>
          </a:xfrm>
        </p:grpSpPr>
        <p:grpSp>
          <p:nvGrpSpPr>
            <p:cNvPr id="39971" name="Group 18"/>
            <p:cNvGrpSpPr/>
            <p:nvPr/>
          </p:nvGrpSpPr>
          <p:grpSpPr bwMode="auto">
            <a:xfrm>
              <a:off x="0" y="7"/>
              <a:ext cx="1056" cy="816"/>
              <a:chOff x="0" y="7"/>
              <a:chExt cx="1056" cy="816"/>
            </a:xfrm>
          </p:grpSpPr>
          <p:sp>
            <p:nvSpPr>
              <p:cNvPr id="39974" name="Line 19"/>
              <p:cNvSpPr>
                <a:spLocks noChangeShapeType="1"/>
              </p:cNvSpPr>
              <p:nvPr/>
            </p:nvSpPr>
            <p:spPr bwMode="auto">
              <a:xfrm>
                <a:off x="0" y="816"/>
                <a:ext cx="105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9975" name="Line 20"/>
              <p:cNvSpPr>
                <a:spLocks noChangeShapeType="1"/>
              </p:cNvSpPr>
              <p:nvPr/>
            </p:nvSpPr>
            <p:spPr bwMode="auto">
              <a:xfrm flipV="1">
                <a:off x="7" y="7"/>
                <a:ext cx="624" cy="81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39972" name="Arc 21"/>
            <p:cNvSpPr>
              <a:spLocks noChangeArrowheads="1"/>
            </p:cNvSpPr>
            <p:nvPr/>
          </p:nvSpPr>
          <p:spPr bwMode="auto">
            <a:xfrm>
              <a:off x="137" y="668"/>
              <a:ext cx="48" cy="1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973" name="Text Box 22"/>
            <p:cNvSpPr txBox="1">
              <a:spLocks noChangeArrowheads="1"/>
            </p:cNvSpPr>
            <p:nvPr/>
          </p:nvSpPr>
          <p:spPr bwMode="auto">
            <a:xfrm>
              <a:off x="233" y="524"/>
              <a:ext cx="250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b="1" dirty="0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</p:grpSp>
      <p:grpSp>
        <p:nvGrpSpPr>
          <p:cNvPr id="51223" name="Group 23"/>
          <p:cNvGrpSpPr/>
          <p:nvPr/>
        </p:nvGrpSpPr>
        <p:grpSpPr bwMode="auto">
          <a:xfrm>
            <a:off x="3451393" y="2782461"/>
            <a:ext cx="1844675" cy="796925"/>
            <a:chOff x="-493" y="181"/>
            <a:chExt cx="1549" cy="669"/>
          </a:xfrm>
        </p:grpSpPr>
        <p:grpSp>
          <p:nvGrpSpPr>
            <p:cNvPr id="39966" name="Group 24"/>
            <p:cNvGrpSpPr/>
            <p:nvPr/>
          </p:nvGrpSpPr>
          <p:grpSpPr bwMode="auto">
            <a:xfrm>
              <a:off x="-493" y="181"/>
              <a:ext cx="1549" cy="642"/>
              <a:chOff x="-493" y="181"/>
              <a:chExt cx="1549" cy="642"/>
            </a:xfrm>
          </p:grpSpPr>
          <p:sp>
            <p:nvSpPr>
              <p:cNvPr id="39969" name="Line 25"/>
              <p:cNvSpPr>
                <a:spLocks noChangeShapeType="1"/>
              </p:cNvSpPr>
              <p:nvPr/>
            </p:nvSpPr>
            <p:spPr bwMode="auto">
              <a:xfrm>
                <a:off x="0" y="816"/>
                <a:ext cx="105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9970" name="Line 26"/>
              <p:cNvSpPr>
                <a:spLocks noChangeShapeType="1"/>
              </p:cNvSpPr>
              <p:nvPr/>
            </p:nvSpPr>
            <p:spPr bwMode="auto">
              <a:xfrm flipH="1" flipV="1">
                <a:off x="-493" y="181"/>
                <a:ext cx="500" cy="64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39967" name="Arc 27"/>
            <p:cNvSpPr>
              <a:spLocks noChangeArrowheads="1"/>
            </p:cNvSpPr>
            <p:nvPr/>
          </p:nvSpPr>
          <p:spPr bwMode="auto">
            <a:xfrm rot="-1620000">
              <a:off x="-28" y="706"/>
              <a:ext cx="138" cy="1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968" name="Text Box 28"/>
            <p:cNvSpPr txBox="1">
              <a:spLocks noChangeArrowheads="1"/>
            </p:cNvSpPr>
            <p:nvPr/>
          </p:nvSpPr>
          <p:spPr bwMode="auto">
            <a:xfrm>
              <a:off x="-7" y="479"/>
              <a:ext cx="250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b="1" dirty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</p:grpSp>
      <p:grpSp>
        <p:nvGrpSpPr>
          <p:cNvPr id="10" name="Group 23"/>
          <p:cNvGrpSpPr/>
          <p:nvPr/>
        </p:nvGrpSpPr>
        <p:grpSpPr bwMode="auto">
          <a:xfrm>
            <a:off x="5542131" y="2760236"/>
            <a:ext cx="1844675" cy="796925"/>
            <a:chOff x="-493" y="181"/>
            <a:chExt cx="1549" cy="669"/>
          </a:xfrm>
        </p:grpSpPr>
        <p:grpSp>
          <p:nvGrpSpPr>
            <p:cNvPr id="39959" name="Group 24"/>
            <p:cNvGrpSpPr/>
            <p:nvPr/>
          </p:nvGrpSpPr>
          <p:grpSpPr bwMode="auto">
            <a:xfrm>
              <a:off x="-493" y="181"/>
              <a:ext cx="1549" cy="642"/>
              <a:chOff x="-493" y="181"/>
              <a:chExt cx="1549" cy="642"/>
            </a:xfrm>
          </p:grpSpPr>
          <p:sp>
            <p:nvSpPr>
              <p:cNvPr id="39962" name="Line 25"/>
              <p:cNvSpPr>
                <a:spLocks noChangeShapeType="1"/>
              </p:cNvSpPr>
              <p:nvPr/>
            </p:nvSpPr>
            <p:spPr bwMode="auto">
              <a:xfrm>
                <a:off x="0" y="816"/>
                <a:ext cx="105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9963" name="Line 26"/>
              <p:cNvSpPr>
                <a:spLocks noChangeShapeType="1"/>
              </p:cNvSpPr>
              <p:nvPr/>
            </p:nvSpPr>
            <p:spPr bwMode="auto">
              <a:xfrm flipH="1" flipV="1">
                <a:off x="-493" y="181"/>
                <a:ext cx="500" cy="64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39960" name="Arc 27"/>
            <p:cNvSpPr>
              <a:spLocks noChangeArrowheads="1"/>
            </p:cNvSpPr>
            <p:nvPr/>
          </p:nvSpPr>
          <p:spPr bwMode="auto">
            <a:xfrm rot="-1620000">
              <a:off x="-28" y="706"/>
              <a:ext cx="138" cy="1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961" name="Text Box 28"/>
            <p:cNvSpPr txBox="1">
              <a:spLocks noChangeArrowheads="1"/>
            </p:cNvSpPr>
            <p:nvPr/>
          </p:nvSpPr>
          <p:spPr bwMode="auto">
            <a:xfrm>
              <a:off x="-53" y="370"/>
              <a:ext cx="250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b="1" dirty="0">
                  <a:latin typeface="Times New Roman" pitchFamily="18" charset="0"/>
                  <a:cs typeface="Times New Roman" pitchFamily="18" charset="0"/>
                </a:rPr>
                <a:t>3</a:t>
              </a:r>
            </a:p>
          </p:txBody>
        </p:sp>
      </p:grp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2174250" y="3813288"/>
            <a:ext cx="2308028" cy="461665"/>
          </a:xfrm>
          <a:prstGeom prst="rect">
            <a:avLst/>
          </a:prstGeom>
          <a:solidFill>
            <a:srgbClr val="FFFFB8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宋体" panose="02010600030101010101" pitchFamily="2" charset="-122"/>
              </a:rPr>
              <a:t>∠</a:t>
            </a:r>
            <a:r>
              <a:rPr lang="en-US" altLang="zh-CN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宋体" panose="02010600030101010101" pitchFamily="2" charset="-122"/>
              </a:rPr>
              <a:t>2=180</a:t>
            </a:r>
            <a:r>
              <a:rPr lang="zh-CN" altLang="en-US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宋体" panose="02010600030101010101" pitchFamily="2" charset="-122"/>
              </a:rPr>
              <a:t>°</a:t>
            </a:r>
            <a:r>
              <a:rPr lang="en-US" altLang="zh-CN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宋体" panose="02010600030101010101" pitchFamily="2" charset="-122"/>
              </a:rPr>
              <a:t>–</a:t>
            </a:r>
            <a:r>
              <a:rPr lang="zh-CN" altLang="en-US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宋体" panose="02010600030101010101" pitchFamily="2" charset="-122"/>
              </a:rPr>
              <a:t>∠</a:t>
            </a:r>
            <a:r>
              <a:rPr lang="en-US" altLang="zh-CN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宋体" panose="02010600030101010101" pitchFamily="2" charset="-122"/>
              </a:rPr>
              <a:t>1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851306" y="3834314"/>
            <a:ext cx="2246313" cy="461665"/>
          </a:xfrm>
          <a:prstGeom prst="rect">
            <a:avLst/>
          </a:prstGeom>
          <a:solidFill>
            <a:schemeClr val="accent3">
              <a:lumMod val="90000"/>
            </a:schemeClr>
          </a:solidFill>
          <a:ln w="2857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b="1" noProof="1">
                <a:solidFill>
                  <a:schemeClr val="bg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+mn-ea"/>
              </a:rPr>
              <a:t>∠</a:t>
            </a:r>
            <a:r>
              <a:rPr lang="en-US" altLang="zh-CN" sz="2400" b="1" noProof="1">
                <a:solidFill>
                  <a:schemeClr val="bg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+mn-ea"/>
              </a:rPr>
              <a:t>3=180</a:t>
            </a:r>
            <a:r>
              <a:rPr lang="zh-CN" altLang="en-US" sz="2400" b="1" noProof="1">
                <a:solidFill>
                  <a:schemeClr val="bg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+mn-ea"/>
              </a:rPr>
              <a:t>°</a:t>
            </a:r>
            <a:r>
              <a:rPr lang="en-US" altLang="zh-CN" sz="2400" b="1" noProof="1">
                <a:solidFill>
                  <a:schemeClr val="bg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+mn-ea"/>
              </a:rPr>
              <a:t>–</a:t>
            </a:r>
            <a:r>
              <a:rPr lang="zh-CN" altLang="en-US" sz="2400" b="1" noProof="1">
                <a:solidFill>
                  <a:schemeClr val="bg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+mn-ea"/>
              </a:rPr>
              <a:t>∠</a:t>
            </a:r>
            <a:r>
              <a:rPr lang="en-US" altLang="zh-CN" sz="2400" b="1" noProof="1">
                <a:solidFill>
                  <a:schemeClr val="bg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+mn-ea"/>
              </a:rPr>
              <a:t>1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440406" y="3663524"/>
            <a:ext cx="29845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=</a:t>
            </a:r>
          </a:p>
        </p:txBody>
      </p:sp>
      <p:sp>
        <p:nvSpPr>
          <p:cNvPr id="39940" name="文本框 6151"/>
          <p:cNvSpPr txBox="1">
            <a:spLocks noChangeArrowheads="1"/>
          </p:cNvSpPr>
          <p:nvPr/>
        </p:nvSpPr>
        <p:spPr bwMode="auto">
          <a:xfrm>
            <a:off x="4378515" y="1103883"/>
            <a:ext cx="2660015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宋体" panose="02010600030101010101" pitchFamily="2" charset="-122"/>
              </a:rPr>
              <a:t>余角和补角的性质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862716" y="1103883"/>
            <a:ext cx="3666199" cy="461665"/>
            <a:chOff x="460374" y="864542"/>
            <a:chExt cx="3666199" cy="461665"/>
          </a:xfrm>
        </p:grpSpPr>
        <p:grpSp>
          <p:nvGrpSpPr>
            <p:cNvPr id="39" name="组合 38"/>
            <p:cNvGrpSpPr/>
            <p:nvPr/>
          </p:nvGrpSpPr>
          <p:grpSpPr>
            <a:xfrm>
              <a:off x="460374" y="864542"/>
              <a:ext cx="3666199" cy="461665"/>
              <a:chOff x="460374" y="864542"/>
              <a:chExt cx="3666199" cy="461665"/>
            </a:xfrm>
          </p:grpSpPr>
          <p:sp>
            <p:nvSpPr>
              <p:cNvPr id="42" name="圆角矩形 41"/>
              <p:cNvSpPr/>
              <p:nvPr/>
            </p:nvSpPr>
            <p:spPr>
              <a:xfrm>
                <a:off x="460374" y="916940"/>
                <a:ext cx="1812920" cy="369570"/>
              </a:xfrm>
              <a:prstGeom prst="roundRect">
                <a:avLst/>
              </a:prstGeom>
              <a:solidFill>
                <a:srgbClr val="009FB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3" name="文本框 22"/>
              <p:cNvSpPr txBox="1"/>
              <p:nvPr/>
            </p:nvSpPr>
            <p:spPr>
              <a:xfrm>
                <a:off x="560661" y="864542"/>
                <a:ext cx="356591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学生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活动二</a:t>
                </a:r>
                <a:r>
                  <a:rPr lang="en-US" altLang="zh-CN" sz="2400" dirty="0" smtClean="0">
                    <a:solidFill>
                      <a:srgbClr val="000000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 </a:t>
                </a:r>
                <a:r>
                  <a:rPr lang="zh-CN" altLang="en-US" sz="2400" dirty="0" smtClean="0"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【一起探究】</a:t>
                </a:r>
                <a:endParaRPr lang="zh-CN" altLang="en-US" sz="2400" dirty="0"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  <a:sym typeface="+mn-ea"/>
                </a:endParaRPr>
              </a:p>
            </p:txBody>
          </p:sp>
        </p:grpSp>
        <p:cxnSp>
          <p:nvCxnSpPr>
            <p:cNvPr id="40" name="直接连接符 39"/>
            <p:cNvCxnSpPr/>
            <p:nvPr/>
          </p:nvCxnSpPr>
          <p:spPr>
            <a:xfrm>
              <a:off x="554355" y="914400"/>
              <a:ext cx="0" cy="361950"/>
            </a:xfrm>
            <a:prstGeom prst="line">
              <a:avLst/>
            </a:prstGeom>
            <a:ln w="19050" cmpd="sng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1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073 0.00463 L -0.2283 0.00432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51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9" grpId="0" bldLvl="0" animBg="1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 bwMode="auto">
          <a:xfrm>
            <a:off x="1691680" y="1370283"/>
            <a:ext cx="4839495" cy="540176"/>
            <a:chOff x="1639340" y="3621112"/>
            <a:chExt cx="4839083" cy="540319"/>
          </a:xfrm>
        </p:grpSpPr>
        <p:sp>
          <p:nvSpPr>
            <p:cNvPr id="3" name="Text Box 37"/>
            <p:cNvSpPr txBox="1">
              <a:spLocks noChangeArrowheads="1"/>
            </p:cNvSpPr>
            <p:nvPr/>
          </p:nvSpPr>
          <p:spPr bwMode="auto">
            <a:xfrm>
              <a:off x="2606509" y="3638072"/>
              <a:ext cx="3871914" cy="523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同角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(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等角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) 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的补角相等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</a:p>
          </p:txBody>
        </p:sp>
        <p:sp>
          <p:nvSpPr>
            <p:cNvPr id="4" name="文本框 2"/>
            <p:cNvSpPr txBox="1">
              <a:spLocks noChangeArrowheads="1"/>
            </p:cNvSpPr>
            <p:nvPr/>
          </p:nvSpPr>
          <p:spPr bwMode="auto">
            <a:xfrm>
              <a:off x="1639340" y="3621112"/>
              <a:ext cx="912813" cy="523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00FF"/>
                  </a:solidFill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  <a:sym typeface="宋体" panose="02010600030101010101" pitchFamily="2" charset="-122"/>
                </a:rPr>
                <a:t>结论</a:t>
              </a:r>
              <a:r>
                <a:rPr lang="zh-CN" altLang="en-US" sz="28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  <a:sym typeface="宋体" panose="02010600030101010101" pitchFamily="2" charset="-122"/>
                </a:rPr>
                <a:t>：</a:t>
              </a:r>
            </a:p>
          </p:txBody>
        </p:sp>
      </p:grpSp>
      <p:grpSp>
        <p:nvGrpSpPr>
          <p:cNvPr id="5" name="组合 6"/>
          <p:cNvGrpSpPr/>
          <p:nvPr/>
        </p:nvGrpSpPr>
        <p:grpSpPr bwMode="auto">
          <a:xfrm>
            <a:off x="1691680" y="2211710"/>
            <a:ext cx="7123184" cy="535528"/>
            <a:chOff x="1759347" y="4106441"/>
            <a:chExt cx="7122816" cy="535184"/>
          </a:xfrm>
        </p:grpSpPr>
        <p:sp>
          <p:nvSpPr>
            <p:cNvPr id="6" name="Text Box 37"/>
            <p:cNvSpPr txBox="1">
              <a:spLocks noChangeArrowheads="1"/>
            </p:cNvSpPr>
            <p:nvPr/>
          </p:nvSpPr>
          <p:spPr bwMode="auto">
            <a:xfrm>
              <a:off x="4806554" y="4106441"/>
              <a:ext cx="4075609" cy="5228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同角 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等角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) 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的余角相等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</a:p>
          </p:txBody>
        </p:sp>
        <p:sp>
          <p:nvSpPr>
            <p:cNvPr id="7" name="文本框 24"/>
            <p:cNvSpPr txBox="1">
              <a:spLocks noChangeArrowheads="1"/>
            </p:cNvSpPr>
            <p:nvPr/>
          </p:nvSpPr>
          <p:spPr bwMode="auto">
            <a:xfrm>
              <a:off x="1759347" y="4118741"/>
              <a:ext cx="3047206" cy="5228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800" b="1" dirty="0">
                  <a:latin typeface="Times New Roman" pitchFamily="18" charset="0"/>
                  <a:cs typeface="Times New Roman" pitchFamily="18" charset="0"/>
                  <a:sym typeface="宋体" panose="02010600030101010101" pitchFamily="2" charset="-122"/>
                </a:rPr>
                <a:t>类似地，可以得到：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77634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11315" y="1012694"/>
            <a:ext cx="4464497" cy="492443"/>
            <a:chOff x="701675" y="635000"/>
            <a:chExt cx="4464497" cy="492443"/>
          </a:xfrm>
        </p:grpSpPr>
        <p:grpSp>
          <p:nvGrpSpPr>
            <p:cNvPr id="3" name="组合 6"/>
            <p:cNvGrpSpPr/>
            <p:nvPr/>
          </p:nvGrpSpPr>
          <p:grpSpPr bwMode="auto">
            <a:xfrm>
              <a:off x="701675" y="635000"/>
              <a:ext cx="1477499" cy="492443"/>
              <a:chOff x="427462" y="558483"/>
              <a:chExt cx="1477013" cy="493080"/>
            </a:xfrm>
          </p:grpSpPr>
          <p:grpSp>
            <p:nvGrpSpPr>
              <p:cNvPr id="5" name="组合 5"/>
              <p:cNvGrpSpPr/>
              <p:nvPr/>
            </p:nvGrpSpPr>
            <p:grpSpPr bwMode="auto">
              <a:xfrm>
                <a:off x="468723" y="591864"/>
                <a:ext cx="1417171" cy="426001"/>
                <a:chOff x="2177459" y="-557331"/>
                <a:chExt cx="1417171" cy="426001"/>
              </a:xfrm>
            </p:grpSpPr>
            <p:sp>
              <p:nvSpPr>
                <p:cNvPr id="7" name="椭圆 6"/>
                <p:cNvSpPr/>
                <p:nvPr/>
              </p:nvSpPr>
              <p:spPr>
                <a:xfrm>
                  <a:off x="2177459" y="-557331"/>
                  <a:ext cx="426897" cy="426001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kumimoji="1" lang="zh-CN" altLang="en-US" b="1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" name="椭圆 7"/>
                <p:cNvSpPr/>
                <p:nvPr/>
              </p:nvSpPr>
              <p:spPr>
                <a:xfrm>
                  <a:off x="2507550" y="-557331"/>
                  <a:ext cx="426897" cy="426001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kumimoji="1" lang="zh-CN" altLang="en-US" b="1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" name="椭圆 8"/>
                <p:cNvSpPr/>
                <p:nvPr/>
              </p:nvSpPr>
              <p:spPr>
                <a:xfrm>
                  <a:off x="2837642" y="-557331"/>
                  <a:ext cx="426897" cy="426001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kumimoji="1" lang="zh-CN" altLang="en-US" b="1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3167733" y="-557331"/>
                  <a:ext cx="426897" cy="426001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kumimoji="1" lang="zh-CN" altLang="en-US" b="1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6" name="文本框 11"/>
              <p:cNvSpPr txBox="1">
                <a:spLocks noChangeArrowheads="1"/>
              </p:cNvSpPr>
              <p:nvPr/>
            </p:nvSpPr>
            <p:spPr bwMode="auto">
              <a:xfrm>
                <a:off x="427462" y="558483"/>
                <a:ext cx="1477013" cy="4930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dist">
                  <a:buFont typeface="Arial" panose="020B0604020202020204" pitchFamily="34" charset="0"/>
                  <a:buNone/>
                </a:pPr>
                <a:r>
                  <a:rPr lang="zh-CN" altLang="en-US" sz="2600" b="1" spc="-15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素养</a:t>
                </a:r>
                <a:r>
                  <a:rPr lang="zh-CN" altLang="en-US" sz="2600" b="1" spc="-150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考点</a:t>
                </a:r>
                <a:endParaRPr lang="zh-CN" altLang="en-US" sz="2600" b="1" spc="-15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4" name="文本框 9"/>
            <p:cNvSpPr txBox="1">
              <a:spLocks noChangeArrowheads="1"/>
            </p:cNvSpPr>
            <p:nvPr/>
          </p:nvSpPr>
          <p:spPr bwMode="auto">
            <a:xfrm>
              <a:off x="2330810" y="641878"/>
              <a:ext cx="2835362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400" b="1" dirty="0"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</a:rPr>
                <a:t>余角和补角的识别</a:t>
              </a:r>
            </a:p>
          </p:txBody>
        </p:sp>
      </p:grpSp>
      <p:sp>
        <p:nvSpPr>
          <p:cNvPr id="11" name="Rectangle 2"/>
          <p:cNvSpPr>
            <a:spLocks noGrp="1" noChangeArrowheads="1"/>
          </p:cNvSpPr>
          <p:nvPr/>
        </p:nvSpPr>
        <p:spPr bwMode="auto">
          <a:xfrm>
            <a:off x="906089" y="1626737"/>
            <a:ext cx="6067876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   </a:t>
            </a:r>
            <a:r>
              <a:rPr lang="zh-CN" altLang="en-US" sz="24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如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图，点</a:t>
            </a:r>
            <a:r>
              <a:rPr lang="en-US" altLang="zh-CN" sz="2400" b="1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A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，</a:t>
            </a:r>
            <a:r>
              <a:rPr lang="en-US" altLang="zh-CN" sz="2400" b="1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O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，</a:t>
            </a:r>
            <a:r>
              <a:rPr lang="en-US" altLang="zh-CN" sz="2400" b="1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B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在同一直线上，射线</a:t>
            </a:r>
            <a:r>
              <a:rPr lang="zh-CN" altLang="en-US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 </a:t>
            </a:r>
            <a:r>
              <a:rPr lang="en-US" altLang="zh-CN" sz="2400" b="1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OD 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和射线 </a:t>
            </a:r>
            <a:r>
              <a:rPr lang="en-US" altLang="zh-CN" sz="2400" b="1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OE 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分别平分</a:t>
            </a:r>
            <a:r>
              <a:rPr lang="zh-CN" altLang="en-US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∠</a:t>
            </a:r>
            <a:r>
              <a:rPr lang="en-US" altLang="zh-CN" sz="2400" b="1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AOC 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和</a:t>
            </a:r>
            <a:r>
              <a:rPr lang="zh-CN" altLang="en-US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∠</a:t>
            </a:r>
            <a:r>
              <a:rPr lang="en-US" altLang="zh-CN" sz="2400" b="1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BOC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，</a:t>
            </a:r>
            <a:endParaRPr lang="en-US" altLang="zh-CN" sz="2400" b="1" dirty="0"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图中哪些角互为余角？ </a:t>
            </a:r>
          </a:p>
        </p:txBody>
      </p:sp>
      <p:grpSp>
        <p:nvGrpSpPr>
          <p:cNvPr id="12" name="组合 21"/>
          <p:cNvGrpSpPr/>
          <p:nvPr/>
        </p:nvGrpSpPr>
        <p:grpSpPr bwMode="auto">
          <a:xfrm>
            <a:off x="6522701" y="1707654"/>
            <a:ext cx="2476500" cy="2296478"/>
            <a:chOff x="9006" y="497"/>
            <a:chExt cx="5197" cy="4822"/>
          </a:xfrm>
        </p:grpSpPr>
        <p:cxnSp>
          <p:nvCxnSpPr>
            <p:cNvPr id="13" name="直接连接符 1"/>
            <p:cNvCxnSpPr>
              <a:cxnSpLocks noChangeShapeType="1"/>
            </p:cNvCxnSpPr>
            <p:nvPr/>
          </p:nvCxnSpPr>
          <p:spPr bwMode="auto">
            <a:xfrm>
              <a:off x="9288" y="3873"/>
              <a:ext cx="400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" name="直接连接符 6"/>
            <p:cNvCxnSpPr>
              <a:cxnSpLocks noChangeShapeType="1"/>
            </p:cNvCxnSpPr>
            <p:nvPr/>
          </p:nvCxnSpPr>
          <p:spPr bwMode="auto">
            <a:xfrm flipH="1" flipV="1">
              <a:off x="9582" y="1319"/>
              <a:ext cx="1555" cy="256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直接连接符 7"/>
            <p:cNvCxnSpPr>
              <a:cxnSpLocks noChangeShapeType="1"/>
            </p:cNvCxnSpPr>
            <p:nvPr/>
          </p:nvCxnSpPr>
          <p:spPr bwMode="auto">
            <a:xfrm flipV="1">
              <a:off x="11137" y="1092"/>
              <a:ext cx="1602" cy="277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" name="直接连接符 8"/>
            <p:cNvCxnSpPr>
              <a:cxnSpLocks noChangeShapeType="1"/>
            </p:cNvCxnSpPr>
            <p:nvPr/>
          </p:nvCxnSpPr>
          <p:spPr bwMode="auto">
            <a:xfrm flipV="1">
              <a:off x="11151" y="2226"/>
              <a:ext cx="2853" cy="16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" name="文本框 9"/>
            <p:cNvSpPr txBox="1">
              <a:spLocks noChangeArrowheads="1"/>
            </p:cNvSpPr>
            <p:nvPr/>
          </p:nvSpPr>
          <p:spPr bwMode="auto">
            <a:xfrm>
              <a:off x="10727" y="3768"/>
              <a:ext cx="740" cy="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100" b="1" i="1">
                  <a:latin typeface="Times New Roman" pitchFamily="18" charset="0"/>
                  <a:cs typeface="Times New Roman" pitchFamily="18" charset="0"/>
                </a:rPr>
                <a:t>O</a:t>
              </a:r>
              <a:r>
                <a:rPr lang="en-US" altLang="zh-CN" sz="100" b="1">
                  <a:latin typeface="Times New Roman" pitchFamily="18" charset="0"/>
                  <a:cs typeface="Times New Roman" pitchFamily="18" charset="0"/>
                </a:rPr>
                <a:t> </a:t>
              </a:r>
            </a:p>
          </p:txBody>
        </p:sp>
        <p:sp>
          <p:nvSpPr>
            <p:cNvPr id="18" name="文本框 10"/>
            <p:cNvSpPr txBox="1">
              <a:spLocks noChangeArrowheads="1"/>
            </p:cNvSpPr>
            <p:nvPr/>
          </p:nvSpPr>
          <p:spPr bwMode="auto">
            <a:xfrm>
              <a:off x="9006" y="3768"/>
              <a:ext cx="740" cy="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100" b="1" i="1">
                  <a:latin typeface="Times New Roman" pitchFamily="18" charset="0"/>
                  <a:cs typeface="Times New Roman" pitchFamily="18" charset="0"/>
                </a:rPr>
                <a:t>A</a:t>
              </a:r>
              <a:r>
                <a:rPr lang="en-US" altLang="zh-CN" sz="100" b="1">
                  <a:latin typeface="Times New Roman" pitchFamily="18" charset="0"/>
                  <a:cs typeface="Times New Roman" pitchFamily="18" charset="0"/>
                </a:rPr>
                <a:t> </a:t>
              </a:r>
            </a:p>
          </p:txBody>
        </p:sp>
        <p:sp>
          <p:nvSpPr>
            <p:cNvPr id="19" name="文本框 11"/>
            <p:cNvSpPr txBox="1">
              <a:spLocks noChangeArrowheads="1"/>
            </p:cNvSpPr>
            <p:nvPr/>
          </p:nvSpPr>
          <p:spPr bwMode="auto">
            <a:xfrm>
              <a:off x="12961" y="3768"/>
              <a:ext cx="740" cy="1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100" b="1" i="1">
                  <a:latin typeface="Times New Roman" pitchFamily="18" charset="0"/>
                  <a:cs typeface="Times New Roman" pitchFamily="18" charset="0"/>
                </a:rPr>
                <a:t>B </a:t>
              </a:r>
              <a:r>
                <a:rPr lang="en-US" altLang="zh-CN" sz="100" b="1">
                  <a:latin typeface="Times New Roman" pitchFamily="18" charset="0"/>
                  <a:cs typeface="Times New Roman" pitchFamily="18" charset="0"/>
                </a:rPr>
                <a:t> </a:t>
              </a:r>
            </a:p>
          </p:txBody>
        </p:sp>
        <p:sp>
          <p:nvSpPr>
            <p:cNvPr id="20" name="文本框 12"/>
            <p:cNvSpPr txBox="1">
              <a:spLocks noChangeArrowheads="1"/>
            </p:cNvSpPr>
            <p:nvPr/>
          </p:nvSpPr>
          <p:spPr bwMode="auto">
            <a:xfrm>
              <a:off x="12130" y="497"/>
              <a:ext cx="740" cy="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100" b="1" i="1">
                  <a:latin typeface="Times New Roman" pitchFamily="18" charset="0"/>
                  <a:cs typeface="Times New Roman" pitchFamily="18" charset="0"/>
                </a:rPr>
                <a:t>C</a:t>
              </a:r>
              <a:r>
                <a:rPr lang="en-US" altLang="zh-CN" sz="100" b="1">
                  <a:latin typeface="Times New Roman" pitchFamily="18" charset="0"/>
                  <a:cs typeface="Times New Roman" pitchFamily="18" charset="0"/>
                </a:rPr>
                <a:t> </a:t>
              </a:r>
            </a:p>
          </p:txBody>
        </p:sp>
        <p:sp>
          <p:nvSpPr>
            <p:cNvPr id="21" name="文本框 13"/>
            <p:cNvSpPr txBox="1">
              <a:spLocks noChangeArrowheads="1"/>
            </p:cNvSpPr>
            <p:nvPr/>
          </p:nvSpPr>
          <p:spPr bwMode="auto">
            <a:xfrm>
              <a:off x="9746" y="1052"/>
              <a:ext cx="740" cy="1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100" b="1" i="1">
                  <a:latin typeface="Times New Roman" pitchFamily="18" charset="0"/>
                  <a:cs typeface="Times New Roman" pitchFamily="18" charset="0"/>
                </a:rPr>
                <a:t>D </a:t>
              </a:r>
              <a:r>
                <a:rPr lang="en-US" altLang="zh-CN" sz="100" b="1">
                  <a:latin typeface="Times New Roman" pitchFamily="18" charset="0"/>
                  <a:cs typeface="Times New Roman" pitchFamily="18" charset="0"/>
                </a:rPr>
                <a:t> </a:t>
              </a:r>
            </a:p>
          </p:txBody>
        </p:sp>
        <p:sp>
          <p:nvSpPr>
            <p:cNvPr id="22" name="文本框 14"/>
            <p:cNvSpPr txBox="1">
              <a:spLocks noChangeArrowheads="1"/>
            </p:cNvSpPr>
            <p:nvPr/>
          </p:nvSpPr>
          <p:spPr bwMode="auto">
            <a:xfrm>
              <a:off x="13463" y="1602"/>
              <a:ext cx="740" cy="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100" b="1" i="1">
                  <a:latin typeface="Times New Roman" pitchFamily="18" charset="0"/>
                  <a:cs typeface="Times New Roman" pitchFamily="18" charset="0"/>
                </a:rPr>
                <a:t>E</a:t>
              </a:r>
              <a:r>
                <a:rPr lang="en-US" altLang="zh-CN" sz="100" b="1">
                  <a:latin typeface="Times New Roman" pitchFamily="18" charset="0"/>
                  <a:cs typeface="Times New Roman" pitchFamily="18" charset="0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2640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矩形 11"/>
          <p:cNvSpPr>
            <a:spLocks noChangeArrowheads="1"/>
          </p:cNvSpPr>
          <p:nvPr/>
        </p:nvSpPr>
        <p:spPr bwMode="auto">
          <a:xfrm>
            <a:off x="827584" y="1275606"/>
            <a:ext cx="8104846" cy="25958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1.</a:t>
            </a:r>
            <a:r>
              <a:rPr lang="zh-CN" altLang="en-US" sz="28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了解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余角</a:t>
            </a:r>
            <a:r>
              <a:rPr lang="zh-CN" altLang="en-US" sz="28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补角</a:t>
            </a:r>
            <a:r>
              <a:rPr lang="zh-CN" altLang="en-US" sz="28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的概念，掌握余角和补角的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性质</a:t>
            </a:r>
            <a:r>
              <a:rPr lang="zh-CN" altLang="en-US" sz="28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，并能利用余角、补角的知识解决相关问题</a:t>
            </a:r>
            <a:r>
              <a:rPr lang="en-US" altLang="zh-CN" sz="28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800" b="1" noProof="1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+mn-ea"/>
              </a:rPr>
              <a:t>2. </a:t>
            </a:r>
            <a:r>
              <a:rPr lang="zh-CN" altLang="en-US" sz="2800" b="1" noProof="1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+mn-ea"/>
              </a:rPr>
              <a:t>了解</a:t>
            </a:r>
            <a:r>
              <a:rPr lang="zh-CN" altLang="en-US" sz="2800" b="1" noProof="1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+mn-ea"/>
              </a:rPr>
              <a:t>方位角</a:t>
            </a:r>
            <a:r>
              <a:rPr lang="zh-CN" altLang="en-US" sz="2800" b="1" noProof="1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+mn-ea"/>
              </a:rPr>
              <a:t>的概念，并能用方位角知识解决一些简单的实际问题</a:t>
            </a:r>
            <a:r>
              <a:rPr lang="en-US" altLang="zh-CN" sz="2800" b="1" noProof="1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+mn-ea"/>
              </a:rPr>
              <a:t>.</a:t>
            </a:r>
            <a:endParaRPr lang="en-US" altLang="zh-CN" sz="2800" b="1" noProof="1">
              <a:latin typeface="Times New Roman" pitchFamily="18" charset="0"/>
              <a:ea typeface="楷体" panose="02010609060101010101" pitchFamily="49" charset="-122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87922" y="1069144"/>
            <a:ext cx="7523163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Arial" panose="020B0604020202020204" pitchFamily="34" charset="0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：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因为点</a:t>
            </a:r>
            <a:r>
              <a:rPr lang="en-US" altLang="zh-CN" sz="2400" b="1" i="1" dirty="0"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A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，</a:t>
            </a:r>
            <a:r>
              <a:rPr lang="en-US" altLang="zh-CN" sz="2400" b="1" i="1" dirty="0"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O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，</a:t>
            </a:r>
            <a:r>
              <a:rPr lang="en-US" altLang="zh-CN" sz="2400" b="1" i="1" dirty="0"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B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在同一直线上，</a:t>
            </a:r>
            <a:endParaRPr lang="en-US" altLang="zh-CN" sz="2400" b="1" dirty="0">
              <a:latin typeface="Times New Roman" pitchFamily="18" charset="0"/>
              <a:cs typeface="Times New Roman" pitchFamily="18" charset="0"/>
              <a:sym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所以∠</a:t>
            </a:r>
            <a:r>
              <a:rPr lang="en-US" altLang="zh-CN" sz="2400" b="1" i="1" dirty="0"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AOC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和∠</a:t>
            </a:r>
            <a:r>
              <a:rPr lang="en-US" altLang="zh-CN" sz="2400" b="1" i="1" dirty="0"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BOC 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互为补角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.</a:t>
            </a:r>
            <a:endParaRPr lang="en-US" altLang="zh-CN" sz="2400" b="1" dirty="0">
              <a:latin typeface="Times New Roman" pitchFamily="18" charset="0"/>
              <a:cs typeface="Times New Roman" pitchFamily="18" charset="0"/>
              <a:sym typeface="Arial" panose="020B0604020202020204" pitchFamily="34" charset="0"/>
            </a:endParaRPr>
          </a:p>
        </p:txBody>
      </p:sp>
      <p:grpSp>
        <p:nvGrpSpPr>
          <p:cNvPr id="40964" name="组合 21"/>
          <p:cNvGrpSpPr/>
          <p:nvPr/>
        </p:nvGrpSpPr>
        <p:grpSpPr bwMode="auto">
          <a:xfrm>
            <a:off x="5820157" y="192817"/>
            <a:ext cx="2476500" cy="2296478"/>
            <a:chOff x="9006" y="497"/>
            <a:chExt cx="5197" cy="4822"/>
          </a:xfrm>
        </p:grpSpPr>
        <p:cxnSp>
          <p:nvCxnSpPr>
            <p:cNvPr id="40983" name="直接连接符 1"/>
            <p:cNvCxnSpPr>
              <a:cxnSpLocks noChangeShapeType="1"/>
            </p:cNvCxnSpPr>
            <p:nvPr/>
          </p:nvCxnSpPr>
          <p:spPr bwMode="auto">
            <a:xfrm>
              <a:off x="9288" y="3873"/>
              <a:ext cx="400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0984" name="直接连接符 6"/>
            <p:cNvCxnSpPr>
              <a:cxnSpLocks noChangeShapeType="1"/>
            </p:cNvCxnSpPr>
            <p:nvPr/>
          </p:nvCxnSpPr>
          <p:spPr bwMode="auto">
            <a:xfrm flipH="1" flipV="1">
              <a:off x="9582" y="1319"/>
              <a:ext cx="1555" cy="256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0985" name="直接连接符 7"/>
            <p:cNvCxnSpPr>
              <a:cxnSpLocks noChangeShapeType="1"/>
            </p:cNvCxnSpPr>
            <p:nvPr/>
          </p:nvCxnSpPr>
          <p:spPr bwMode="auto">
            <a:xfrm flipV="1">
              <a:off x="11137" y="1092"/>
              <a:ext cx="1602" cy="277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0986" name="直接连接符 8"/>
            <p:cNvCxnSpPr>
              <a:cxnSpLocks noChangeShapeType="1"/>
            </p:cNvCxnSpPr>
            <p:nvPr/>
          </p:nvCxnSpPr>
          <p:spPr bwMode="auto">
            <a:xfrm flipV="1">
              <a:off x="11151" y="2226"/>
              <a:ext cx="2853" cy="16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0987" name="文本框 9"/>
            <p:cNvSpPr txBox="1">
              <a:spLocks noChangeArrowheads="1"/>
            </p:cNvSpPr>
            <p:nvPr/>
          </p:nvSpPr>
          <p:spPr bwMode="auto">
            <a:xfrm>
              <a:off x="10727" y="3768"/>
              <a:ext cx="740" cy="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100" b="1" i="1">
                  <a:latin typeface="Times New Roman" pitchFamily="18" charset="0"/>
                  <a:cs typeface="Times New Roman" pitchFamily="18" charset="0"/>
                </a:rPr>
                <a:t>O</a:t>
              </a:r>
              <a:r>
                <a:rPr lang="en-US" altLang="zh-CN" sz="100" b="1">
                  <a:latin typeface="Times New Roman" pitchFamily="18" charset="0"/>
                  <a:cs typeface="Times New Roman" pitchFamily="18" charset="0"/>
                </a:rPr>
                <a:t> </a:t>
              </a:r>
            </a:p>
          </p:txBody>
        </p:sp>
        <p:sp>
          <p:nvSpPr>
            <p:cNvPr id="40988" name="文本框 10"/>
            <p:cNvSpPr txBox="1">
              <a:spLocks noChangeArrowheads="1"/>
            </p:cNvSpPr>
            <p:nvPr/>
          </p:nvSpPr>
          <p:spPr bwMode="auto">
            <a:xfrm>
              <a:off x="9006" y="3768"/>
              <a:ext cx="740" cy="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100" b="1" i="1">
                  <a:latin typeface="Times New Roman" pitchFamily="18" charset="0"/>
                  <a:cs typeface="Times New Roman" pitchFamily="18" charset="0"/>
                </a:rPr>
                <a:t>A</a:t>
              </a:r>
              <a:r>
                <a:rPr lang="en-US" altLang="zh-CN" sz="100" b="1">
                  <a:latin typeface="Times New Roman" pitchFamily="18" charset="0"/>
                  <a:cs typeface="Times New Roman" pitchFamily="18" charset="0"/>
                </a:rPr>
                <a:t> </a:t>
              </a:r>
            </a:p>
          </p:txBody>
        </p:sp>
        <p:sp>
          <p:nvSpPr>
            <p:cNvPr id="40989" name="文本框 11"/>
            <p:cNvSpPr txBox="1">
              <a:spLocks noChangeArrowheads="1"/>
            </p:cNvSpPr>
            <p:nvPr/>
          </p:nvSpPr>
          <p:spPr bwMode="auto">
            <a:xfrm>
              <a:off x="12961" y="3768"/>
              <a:ext cx="740" cy="1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100" b="1" i="1">
                  <a:latin typeface="Times New Roman" pitchFamily="18" charset="0"/>
                  <a:cs typeface="Times New Roman" pitchFamily="18" charset="0"/>
                </a:rPr>
                <a:t>B </a:t>
              </a:r>
              <a:r>
                <a:rPr lang="en-US" altLang="zh-CN" sz="100" b="1">
                  <a:latin typeface="Times New Roman" pitchFamily="18" charset="0"/>
                  <a:cs typeface="Times New Roman" pitchFamily="18" charset="0"/>
                </a:rPr>
                <a:t> </a:t>
              </a:r>
            </a:p>
          </p:txBody>
        </p:sp>
        <p:sp>
          <p:nvSpPr>
            <p:cNvPr id="40990" name="文本框 12"/>
            <p:cNvSpPr txBox="1">
              <a:spLocks noChangeArrowheads="1"/>
            </p:cNvSpPr>
            <p:nvPr/>
          </p:nvSpPr>
          <p:spPr bwMode="auto">
            <a:xfrm>
              <a:off x="12130" y="497"/>
              <a:ext cx="740" cy="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100" b="1" i="1">
                  <a:latin typeface="Times New Roman" pitchFamily="18" charset="0"/>
                  <a:cs typeface="Times New Roman" pitchFamily="18" charset="0"/>
                </a:rPr>
                <a:t>C</a:t>
              </a:r>
              <a:r>
                <a:rPr lang="en-US" altLang="zh-CN" sz="100" b="1">
                  <a:latin typeface="Times New Roman" pitchFamily="18" charset="0"/>
                  <a:cs typeface="Times New Roman" pitchFamily="18" charset="0"/>
                </a:rPr>
                <a:t> </a:t>
              </a:r>
            </a:p>
          </p:txBody>
        </p:sp>
        <p:sp>
          <p:nvSpPr>
            <p:cNvPr id="40991" name="文本框 13"/>
            <p:cNvSpPr txBox="1">
              <a:spLocks noChangeArrowheads="1"/>
            </p:cNvSpPr>
            <p:nvPr/>
          </p:nvSpPr>
          <p:spPr bwMode="auto">
            <a:xfrm>
              <a:off x="9746" y="1052"/>
              <a:ext cx="740" cy="1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100" b="1" i="1">
                  <a:latin typeface="Times New Roman" pitchFamily="18" charset="0"/>
                  <a:cs typeface="Times New Roman" pitchFamily="18" charset="0"/>
                </a:rPr>
                <a:t>D </a:t>
              </a:r>
              <a:r>
                <a:rPr lang="en-US" altLang="zh-CN" sz="100" b="1">
                  <a:latin typeface="Times New Roman" pitchFamily="18" charset="0"/>
                  <a:cs typeface="Times New Roman" pitchFamily="18" charset="0"/>
                </a:rPr>
                <a:t> </a:t>
              </a:r>
            </a:p>
          </p:txBody>
        </p:sp>
        <p:sp>
          <p:nvSpPr>
            <p:cNvPr id="40992" name="文本框 14"/>
            <p:cNvSpPr txBox="1">
              <a:spLocks noChangeArrowheads="1"/>
            </p:cNvSpPr>
            <p:nvPr/>
          </p:nvSpPr>
          <p:spPr bwMode="auto">
            <a:xfrm>
              <a:off x="13463" y="1602"/>
              <a:ext cx="740" cy="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100" b="1" i="1">
                  <a:latin typeface="Times New Roman" pitchFamily="18" charset="0"/>
                  <a:cs typeface="Times New Roman" pitchFamily="18" charset="0"/>
                </a:rPr>
                <a:t>E</a:t>
              </a:r>
              <a:r>
                <a:rPr lang="en-US" altLang="zh-CN" sz="100" b="1">
                  <a:latin typeface="Times New Roman" pitchFamily="18" charset="0"/>
                  <a:cs typeface="Times New Roman" pitchFamily="18" charset="0"/>
                </a:rPr>
                <a:t> 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0979" name="文本框 3"/>
              <p:cNvSpPr txBox="1">
                <a:spLocks noChangeArrowheads="1"/>
              </p:cNvSpPr>
              <p:nvPr/>
            </p:nvSpPr>
            <p:spPr bwMode="auto">
              <a:xfrm>
                <a:off x="894228" y="2047873"/>
                <a:ext cx="7872413" cy="18342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 eaLnBrk="1" hangingPunct="1">
                  <a:lnSpc>
                    <a:spcPct val="114000"/>
                  </a:lnSpc>
                </a:pPr>
                <a:r>
                  <a:rPr lang="zh-CN" altLang="en-US" sz="2400" b="1" dirty="0" smtClean="0">
                    <a:latin typeface="Times New Roman" pitchFamily="18" charset="0"/>
                    <a:cs typeface="Times New Roman" pitchFamily="18" charset="0"/>
                    <a:sym typeface="Arial" panose="020B0604020202020204" pitchFamily="34" charset="0"/>
                  </a:rPr>
                  <a:t>又</a:t>
                </a:r>
                <a:r>
                  <a:rPr lang="zh-CN" altLang="en-US" sz="2400" b="1" dirty="0">
                    <a:latin typeface="Times New Roman" pitchFamily="18" charset="0"/>
                    <a:cs typeface="Times New Roman" pitchFamily="18" charset="0"/>
                    <a:sym typeface="Arial" panose="020B0604020202020204" pitchFamily="34" charset="0"/>
                  </a:rPr>
                  <a:t>因为</a:t>
                </a:r>
                <a:r>
                  <a:rPr lang="zh-CN" altLang="en-US" sz="2400" b="1" dirty="0" smtClean="0">
                    <a:latin typeface="Times New Roman" pitchFamily="18" charset="0"/>
                    <a:cs typeface="Times New Roman" pitchFamily="18" charset="0"/>
                    <a:sym typeface="Arial" panose="020B0604020202020204" pitchFamily="34" charset="0"/>
                  </a:rPr>
                  <a:t>射线 </a:t>
                </a:r>
                <a:r>
                  <a:rPr lang="en-US" altLang="zh-CN" sz="2400" b="1" i="1" dirty="0">
                    <a:latin typeface="Times New Roman" pitchFamily="18" charset="0"/>
                    <a:cs typeface="Times New Roman" pitchFamily="18" charset="0"/>
                    <a:sym typeface="Arial" panose="020B0604020202020204" pitchFamily="34" charset="0"/>
                  </a:rPr>
                  <a:t>OD </a:t>
                </a:r>
                <a:r>
                  <a:rPr lang="zh-CN" altLang="en-US" sz="2400" b="1" dirty="0">
                    <a:latin typeface="Times New Roman" pitchFamily="18" charset="0"/>
                    <a:cs typeface="Times New Roman" pitchFamily="18" charset="0"/>
                    <a:sym typeface="Arial" panose="020B0604020202020204" pitchFamily="34" charset="0"/>
                  </a:rPr>
                  <a:t>和射线 </a:t>
                </a:r>
                <a:r>
                  <a:rPr lang="en-US" altLang="zh-CN" sz="2400" b="1" i="1" dirty="0">
                    <a:latin typeface="Times New Roman" pitchFamily="18" charset="0"/>
                    <a:cs typeface="Times New Roman" pitchFamily="18" charset="0"/>
                    <a:sym typeface="Arial" panose="020B0604020202020204" pitchFamily="34" charset="0"/>
                  </a:rPr>
                  <a:t>OE</a:t>
                </a:r>
                <a:r>
                  <a:rPr lang="en-US" altLang="zh-CN" sz="2400" b="1" dirty="0">
                    <a:latin typeface="Times New Roman" pitchFamily="18" charset="0"/>
                    <a:cs typeface="Times New Roman" pitchFamily="18" charset="0"/>
                    <a:sym typeface="Arial" panose="020B0604020202020204" pitchFamily="34" charset="0"/>
                  </a:rPr>
                  <a:t> </a:t>
                </a:r>
                <a:r>
                  <a:rPr lang="zh-CN" altLang="en-US" sz="2400" b="1" dirty="0">
                    <a:latin typeface="Times New Roman" pitchFamily="18" charset="0"/>
                    <a:cs typeface="Times New Roman" pitchFamily="18" charset="0"/>
                    <a:sym typeface="Arial" panose="020B0604020202020204" pitchFamily="34" charset="0"/>
                  </a:rPr>
                  <a:t>分别平分∠</a:t>
                </a:r>
                <a:r>
                  <a:rPr lang="en-US" altLang="zh-CN" sz="2400" b="1" i="1" dirty="0">
                    <a:latin typeface="Times New Roman" pitchFamily="18" charset="0"/>
                    <a:cs typeface="Times New Roman" pitchFamily="18" charset="0"/>
                    <a:sym typeface="Arial" panose="020B0604020202020204" pitchFamily="34" charset="0"/>
                  </a:rPr>
                  <a:t>AOC</a:t>
                </a:r>
                <a:r>
                  <a:rPr lang="en-US" altLang="zh-CN" sz="2400" b="1" dirty="0">
                    <a:latin typeface="Times New Roman" pitchFamily="18" charset="0"/>
                    <a:cs typeface="Times New Roman" pitchFamily="18" charset="0"/>
                    <a:sym typeface="Arial" panose="020B0604020202020204" pitchFamily="34" charset="0"/>
                  </a:rPr>
                  <a:t> </a:t>
                </a:r>
                <a:r>
                  <a:rPr lang="zh-CN" altLang="en-US" sz="2400" b="1" dirty="0">
                    <a:latin typeface="Times New Roman" pitchFamily="18" charset="0"/>
                    <a:cs typeface="Times New Roman" pitchFamily="18" charset="0"/>
                    <a:sym typeface="Arial" panose="020B0604020202020204" pitchFamily="34" charset="0"/>
                  </a:rPr>
                  <a:t>和∠</a:t>
                </a:r>
                <a:r>
                  <a:rPr lang="en-US" altLang="zh-CN" sz="2400" b="1" i="1" dirty="0">
                    <a:latin typeface="Times New Roman" pitchFamily="18" charset="0"/>
                    <a:cs typeface="Times New Roman" pitchFamily="18" charset="0"/>
                    <a:sym typeface="Arial" panose="020B0604020202020204" pitchFamily="34" charset="0"/>
                  </a:rPr>
                  <a:t>BOC</a:t>
                </a:r>
                <a:r>
                  <a:rPr lang="zh-CN" altLang="en-US" sz="2400" b="1" dirty="0" smtClean="0">
                    <a:latin typeface="Times New Roman" pitchFamily="18" charset="0"/>
                    <a:cs typeface="Times New Roman" pitchFamily="18" charset="0"/>
                    <a:sym typeface="Arial" panose="020B0604020202020204" pitchFamily="34" charset="0"/>
                  </a:rPr>
                  <a:t>，</a:t>
                </a:r>
                <a:endParaRPr lang="en-US" altLang="zh-CN" sz="2400" b="1" dirty="0" smtClean="0">
                  <a:latin typeface="Times New Roman" pitchFamily="18" charset="0"/>
                  <a:cs typeface="Times New Roman" pitchFamily="18" charset="0"/>
                  <a:sym typeface="Arial" panose="020B0604020202020204" pitchFamily="34" charset="0"/>
                </a:endParaRPr>
              </a:p>
              <a:p>
                <a:pPr lvl="0" eaLnBrk="1" hangingPunct="1">
                  <a:lnSpc>
                    <a:spcPct val="114000"/>
                  </a:lnSpc>
                </a:pPr>
                <a:r>
                  <a:rPr lang="zh-CN" altLang="en-US" sz="2400" b="1" dirty="0" smtClean="0">
                    <a:latin typeface="Times New Roman" pitchFamily="18" charset="0"/>
                    <a:cs typeface="Times New Roman" pitchFamily="18" charset="0"/>
                    <a:sym typeface="Arial" panose="020B0604020202020204" pitchFamily="34" charset="0"/>
                  </a:rPr>
                  <a:t>所以∠</a:t>
                </a:r>
                <a:r>
                  <a:rPr lang="en-US" altLang="zh-CN" sz="2400" b="1" i="1" dirty="0">
                    <a:latin typeface="Times New Roman" pitchFamily="18" charset="0"/>
                    <a:cs typeface="Times New Roman" pitchFamily="18" charset="0"/>
                    <a:sym typeface="Arial" panose="020B0604020202020204" pitchFamily="34" charset="0"/>
                  </a:rPr>
                  <a:t>COD</a:t>
                </a:r>
                <a:r>
                  <a:rPr lang="en-US" altLang="zh-CN" sz="2400" b="1" dirty="0">
                    <a:latin typeface="Times New Roman" pitchFamily="18" charset="0"/>
                    <a:cs typeface="Times New Roman" pitchFamily="18" charset="0"/>
                    <a:sym typeface="Arial" panose="020B0604020202020204" pitchFamily="34" charset="0"/>
                  </a:rPr>
                  <a:t>+</a:t>
                </a:r>
                <a:r>
                  <a:rPr lang="zh-CN" altLang="en-US" sz="2400" b="1" dirty="0">
                    <a:latin typeface="Times New Roman" pitchFamily="18" charset="0"/>
                    <a:cs typeface="Times New Roman" pitchFamily="18" charset="0"/>
                    <a:sym typeface="Arial" panose="020B0604020202020204" pitchFamily="34" charset="0"/>
                  </a:rPr>
                  <a:t>∠</a:t>
                </a:r>
                <a:r>
                  <a:rPr lang="en-US" altLang="zh-CN" sz="2400" b="1" i="1" dirty="0">
                    <a:latin typeface="Times New Roman" pitchFamily="18" charset="0"/>
                    <a:cs typeface="Times New Roman" pitchFamily="18" charset="0"/>
                    <a:sym typeface="Arial" panose="020B0604020202020204" pitchFamily="34" charset="0"/>
                  </a:rPr>
                  <a:t>COE </a:t>
                </a:r>
                <a:r>
                  <a:rPr lang="en-US" altLang="zh-CN" sz="2400" b="1" dirty="0">
                    <a:latin typeface="Times New Roman" pitchFamily="18" charset="0"/>
                    <a:cs typeface="Times New Roman" pitchFamily="18" charset="0"/>
                    <a:sym typeface="Arial" panose="020B0604020202020204" pitchFamily="34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/>
                            <a:cs typeface="Times New Roman" pitchFamily="18" charset="0"/>
                            <a:sym typeface="Arial" panose="020B060402020202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dirty="0" smtClean="0">
                            <a:latin typeface="Times New Roman" pitchFamily="18" charset="0"/>
                            <a:cs typeface="Times New Roman" pitchFamily="18" charset="0"/>
                            <a:sym typeface="Arial" panose="020B0604020202020204" pitchFamily="34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1" dirty="0">
                            <a:latin typeface="Times New Roman" pitchFamily="18" charset="0"/>
                            <a:cs typeface="Times New Roman" pitchFamily="18" charset="0"/>
                            <a:sym typeface="Arial" panose="020B0604020202020204" pitchFamily="34" charset="0"/>
                          </a:rPr>
                          <m:t> 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dirty="0">
                            <a:latin typeface="Times New Roman" pitchFamily="18" charset="0"/>
                            <a:cs typeface="Times New Roman" pitchFamily="18" charset="0"/>
                            <a:sym typeface="Arial" panose="020B0604020202020204" pitchFamily="34" charset="0"/>
                          </a:rPr>
                          <m:t>2 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latin typeface="Times New Roman" pitchFamily="18" charset="0"/>
                    <a:cs typeface="Times New Roman" pitchFamily="18" charset="0"/>
                    <a:sym typeface="Arial" panose="020B0604020202020204" pitchFamily="34" charset="0"/>
                  </a:rPr>
                  <a:t>  </a:t>
                </a:r>
                <a:r>
                  <a:rPr lang="zh-CN" altLang="en-US" sz="2400" b="1" dirty="0">
                    <a:latin typeface="Times New Roman" pitchFamily="18" charset="0"/>
                    <a:cs typeface="Times New Roman" pitchFamily="18" charset="0"/>
                    <a:sym typeface="宋体" panose="02010600030101010101" pitchFamily="2" charset="-122"/>
                  </a:rPr>
                  <a:t>∠</a:t>
                </a:r>
                <a:r>
                  <a:rPr lang="en-US" altLang="zh-CN" sz="2400" b="1" i="1" dirty="0">
                    <a:latin typeface="Times New Roman" pitchFamily="18" charset="0"/>
                    <a:cs typeface="Times New Roman" pitchFamily="18" charset="0"/>
                    <a:sym typeface="宋体" panose="02010600030101010101" pitchFamily="2" charset="-122"/>
                  </a:rPr>
                  <a:t>AOC</a:t>
                </a:r>
                <a:r>
                  <a:rPr lang="en-US" altLang="zh-CN" sz="2400" b="1" dirty="0">
                    <a:latin typeface="Times New Roman" pitchFamily="18" charset="0"/>
                    <a:cs typeface="Times New Roman" pitchFamily="18" charset="0"/>
                    <a:sym typeface="宋体" panose="02010600030101010101" pitchFamily="2" charset="-122"/>
                  </a:rPr>
                  <a:t>+</a:t>
                </a:r>
                <a:r>
                  <a:rPr lang="en-US" altLang="zh-CN" sz="2400" b="1" dirty="0">
                    <a:cs typeface="Times New Roman" pitchFamily="18" charset="0"/>
                    <a:sym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/>
                            <a:cs typeface="Times New Roman" pitchFamily="18" charset="0"/>
                            <a:sym typeface="Arial" panose="020B060402020202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dirty="0">
                            <a:latin typeface="Times New Roman" pitchFamily="18" charset="0"/>
                            <a:cs typeface="Times New Roman" pitchFamily="18" charset="0"/>
                            <a:sym typeface="Arial" panose="020B0604020202020204" pitchFamily="34" charset="0"/>
                          </a:rPr>
                          <m:t>1 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dirty="0">
                            <a:latin typeface="Times New Roman" pitchFamily="18" charset="0"/>
                            <a:cs typeface="Times New Roman" pitchFamily="18" charset="0"/>
                            <a:sym typeface="Arial" panose="020B0604020202020204" pitchFamily="34" charset="0"/>
                          </a:rPr>
                          <m:t>2 </m:t>
                        </m:r>
                      </m:den>
                    </m:f>
                    <m:r>
                      <a:rPr lang="en-US" altLang="zh-CN" sz="2400" b="1" i="1" dirty="0">
                        <a:latin typeface="Cambria Math"/>
                        <a:cs typeface="Times New Roman" pitchFamily="18" charset="0"/>
                        <a:sym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zh-CN" altLang="en-US" sz="2400" b="1" dirty="0">
                    <a:latin typeface="Times New Roman" pitchFamily="18" charset="0"/>
                    <a:cs typeface="Times New Roman" pitchFamily="18" charset="0"/>
                    <a:sym typeface="宋体" panose="02010600030101010101" pitchFamily="2" charset="-122"/>
                  </a:rPr>
                  <a:t>∠</a:t>
                </a:r>
                <a:r>
                  <a:rPr lang="en-US" altLang="zh-CN" sz="2400" b="1" i="1" dirty="0">
                    <a:latin typeface="Times New Roman" pitchFamily="18" charset="0"/>
                    <a:cs typeface="Times New Roman" pitchFamily="18" charset="0"/>
                    <a:sym typeface="宋体" panose="02010600030101010101" pitchFamily="2" charset="-122"/>
                  </a:rPr>
                  <a:t>BOC </a:t>
                </a:r>
              </a:p>
              <a:p>
                <a:pPr lvl="0" eaLnBrk="1" hangingPunct="1">
                  <a:lnSpc>
                    <a:spcPct val="114000"/>
                  </a:lnSpc>
                </a:pPr>
                <a:r>
                  <a:rPr lang="en-US" altLang="zh-CN" sz="2400" b="1" dirty="0" smtClean="0">
                    <a:latin typeface="Times New Roman" pitchFamily="18" charset="0"/>
                    <a:cs typeface="Times New Roman" pitchFamily="18" charset="0"/>
                    <a:sym typeface="宋体" panose="02010600030101010101" pitchFamily="2" charset="-122"/>
                  </a:rPr>
                  <a:t> =</a:t>
                </a:r>
                <a:r>
                  <a:rPr lang="en-US" altLang="zh-CN" sz="2400" b="1" dirty="0">
                    <a:cs typeface="Times New Roman" pitchFamily="18" charset="0"/>
                    <a:sym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/>
                            <a:cs typeface="Times New Roman" pitchFamily="18" charset="0"/>
                            <a:sym typeface="Arial" panose="020B060402020202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dirty="0">
                            <a:latin typeface="Times New Roman" pitchFamily="18" charset="0"/>
                            <a:cs typeface="Times New Roman" pitchFamily="18" charset="0"/>
                            <a:sym typeface="Arial" panose="020B0604020202020204" pitchFamily="34" charset="0"/>
                          </a:rPr>
                          <m:t>1 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dirty="0">
                            <a:latin typeface="Times New Roman" pitchFamily="18" charset="0"/>
                            <a:cs typeface="Times New Roman" pitchFamily="18" charset="0"/>
                            <a:sym typeface="Arial" panose="020B0604020202020204" pitchFamily="34" charset="0"/>
                          </a:rPr>
                          <m:t>2 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latin typeface="Times New Roman" pitchFamily="18" charset="0"/>
                    <a:cs typeface="Times New Roman" pitchFamily="18" charset="0"/>
                    <a:sym typeface="宋体" panose="02010600030101010101" pitchFamily="2" charset="-122"/>
                  </a:rPr>
                  <a:t> (</a:t>
                </a:r>
                <a:r>
                  <a:rPr lang="zh-CN" altLang="en-US" sz="2400" b="1" dirty="0" smtClean="0">
                    <a:latin typeface="Times New Roman" pitchFamily="18" charset="0"/>
                    <a:cs typeface="Times New Roman" pitchFamily="18" charset="0"/>
                    <a:sym typeface="宋体" panose="02010600030101010101" pitchFamily="2" charset="-122"/>
                  </a:rPr>
                  <a:t>∠</a:t>
                </a:r>
                <a:r>
                  <a:rPr lang="en-US" altLang="zh-CN" sz="2400" b="1" i="1" dirty="0" smtClean="0">
                    <a:latin typeface="Times New Roman" pitchFamily="18" charset="0"/>
                    <a:cs typeface="Times New Roman" pitchFamily="18" charset="0"/>
                    <a:sym typeface="宋体" panose="02010600030101010101" pitchFamily="2" charset="-122"/>
                  </a:rPr>
                  <a:t>AOC</a:t>
                </a:r>
                <a:r>
                  <a:rPr lang="en-US" altLang="zh-CN" sz="2400" b="1" dirty="0" smtClean="0">
                    <a:latin typeface="Times New Roman" pitchFamily="18" charset="0"/>
                    <a:cs typeface="Times New Roman" pitchFamily="18" charset="0"/>
                    <a:sym typeface="宋体" panose="02010600030101010101" pitchFamily="2" charset="-122"/>
                  </a:rPr>
                  <a:t>+</a:t>
                </a:r>
                <a:r>
                  <a:rPr lang="zh-CN" altLang="en-US" sz="2400" b="1" dirty="0" smtClean="0">
                    <a:latin typeface="Times New Roman" pitchFamily="18" charset="0"/>
                    <a:cs typeface="Times New Roman" pitchFamily="18" charset="0"/>
                    <a:sym typeface="宋体" panose="02010600030101010101" pitchFamily="2" charset="-122"/>
                  </a:rPr>
                  <a:t>∠</a:t>
                </a:r>
                <a:r>
                  <a:rPr lang="en-US" altLang="zh-CN" sz="2400" b="1" i="1" dirty="0" smtClean="0">
                    <a:latin typeface="Times New Roman" pitchFamily="18" charset="0"/>
                    <a:cs typeface="Times New Roman" pitchFamily="18" charset="0"/>
                    <a:sym typeface="宋体" panose="02010600030101010101" pitchFamily="2" charset="-122"/>
                  </a:rPr>
                  <a:t>BOC</a:t>
                </a:r>
                <a:r>
                  <a:rPr lang="en-US" altLang="zh-CN" sz="2400" b="1" dirty="0" smtClean="0">
                    <a:latin typeface="Times New Roman" pitchFamily="18" charset="0"/>
                    <a:cs typeface="Times New Roman" pitchFamily="18" charset="0"/>
                    <a:sym typeface="宋体" panose="02010600030101010101" pitchFamily="2" charset="-122"/>
                  </a:rPr>
                  <a:t> ) = 90</a:t>
                </a:r>
                <a:r>
                  <a:rPr lang="zh-CN" altLang="en-US" sz="2400" b="1" dirty="0" smtClean="0">
                    <a:latin typeface="Times New Roman" pitchFamily="18" charset="0"/>
                    <a:cs typeface="Times New Roman" pitchFamily="18" charset="0"/>
                    <a:sym typeface="宋体" panose="02010600030101010101" pitchFamily="2" charset="-122"/>
                  </a:rPr>
                  <a:t>°</a:t>
                </a:r>
                <a:r>
                  <a:rPr lang="en-US" altLang="zh-CN" sz="2400" b="1" dirty="0" smtClean="0">
                    <a:latin typeface="Times New Roman" pitchFamily="18" charset="0"/>
                    <a:cs typeface="Times New Roman" pitchFamily="18" charset="0"/>
                    <a:sym typeface="宋体" panose="02010600030101010101" pitchFamily="2" charset="-122"/>
                  </a:rPr>
                  <a:t>.</a:t>
                </a:r>
                <a:endParaRPr lang="en-US" altLang="zh-CN" sz="2400" b="1" dirty="0">
                  <a:latin typeface="Times New Roman" pitchFamily="18" charset="0"/>
                  <a:cs typeface="Times New Roman" pitchFamily="18" charset="0"/>
                  <a:sym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40979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94228" y="2047873"/>
                <a:ext cx="7872413" cy="1834285"/>
              </a:xfrm>
              <a:prstGeom prst="rect">
                <a:avLst/>
              </a:prstGeom>
              <a:blipFill rotWithShape="1">
                <a:blip r:embed="rId2"/>
                <a:stretch>
                  <a:fillRect l="-1239" t="-2990" b="-232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897873" y="3895176"/>
            <a:ext cx="45624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所以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∠</a:t>
            </a:r>
            <a:r>
              <a:rPr lang="en-US" altLang="zh-CN" sz="2400" b="1" i="1" dirty="0"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COD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和∠</a:t>
            </a:r>
            <a:r>
              <a:rPr lang="en-US" altLang="zh-CN" sz="2400" b="1" i="1" dirty="0"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COE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互为余角，</a:t>
            </a: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880062" y="4299942"/>
            <a:ext cx="826393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同理</a:t>
            </a:r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AOD</a:t>
            </a:r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和∠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BOE</a:t>
            </a:r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，∠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AOD</a:t>
            </a:r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和∠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COE</a:t>
            </a:r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，∠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COD</a:t>
            </a:r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和∠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BOE</a:t>
            </a:r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也互为余角</a:t>
            </a:r>
            <a:r>
              <a:rPr lang="en-US" altLang="zh-CN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文本框 1"/>
          <p:cNvSpPr txBox="1">
            <a:spLocks noChangeArrowheads="1"/>
          </p:cNvSpPr>
          <p:nvPr/>
        </p:nvSpPr>
        <p:spPr bwMode="auto">
          <a:xfrm>
            <a:off x="899593" y="1108041"/>
            <a:ext cx="824440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如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图，</a:t>
            </a:r>
            <a:r>
              <a:rPr lang="zh-CN" altLang="en-US" sz="2400" b="1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O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为直线</a:t>
            </a:r>
            <a:r>
              <a:rPr lang="zh-CN" altLang="en-US" sz="2400" b="1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AB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上一点，</a:t>
            </a:r>
            <a:r>
              <a:rPr lang="zh-CN" altLang="en-US" sz="2400" b="1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OD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平分</a:t>
            </a:r>
            <a:r>
              <a:rPr lang="zh-CN" altLang="en-US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∠</a:t>
            </a:r>
            <a:r>
              <a:rPr lang="zh-CN" altLang="en-US" sz="2400" b="1" i="1" dirty="0" smtClean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AOC</a:t>
            </a:r>
            <a:r>
              <a:rPr lang="zh-CN" altLang="en-US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，</a:t>
            </a:r>
            <a:r>
              <a:rPr lang="zh-CN" altLang="en-US" sz="2400" b="1" dirty="0" smtClean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∠</a:t>
            </a:r>
            <a:r>
              <a:rPr lang="zh-CN" altLang="en-US" sz="2400" b="1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DOE</a:t>
            </a:r>
            <a:r>
              <a:rPr lang="zh-CN" altLang="en-US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=90°．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（1）</a:t>
            </a:r>
            <a:r>
              <a:rPr lang="zh-CN" altLang="en-US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∠</a:t>
            </a:r>
            <a:r>
              <a:rPr lang="zh-CN" altLang="en-US" sz="2400" b="1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AOD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的余角是</a:t>
            </a:r>
            <a:r>
              <a:rPr lang="en-US" altLang="zh-CN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_______________</a:t>
            </a:r>
            <a:r>
              <a:rPr lang="zh-CN" altLang="en-US" sz="2400" b="1" dirty="0" smtClean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，</a:t>
            </a:r>
            <a:endParaRPr lang="en-US" altLang="zh-CN" sz="2400" b="1" dirty="0" smtClean="0">
              <a:latin typeface="Times New Roman" pitchFamily="18" charset="0"/>
              <a:ea typeface="黑体" panose="02010609060101010101" pitchFamily="49" charset="-122"/>
              <a:cs typeface="Times New Roman" pitchFamily="18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         ∠</a:t>
            </a:r>
            <a:r>
              <a:rPr lang="zh-CN" altLang="en-US" sz="2400" b="1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COD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的余角是</a:t>
            </a:r>
            <a:r>
              <a:rPr lang="en-US" altLang="zh-CN" sz="2400" b="1" dirty="0" smtClean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________________;</a:t>
            </a:r>
            <a:endParaRPr lang="zh-CN" altLang="en-US" sz="2400" b="1" dirty="0">
              <a:latin typeface="Times New Roman" pitchFamily="18" charset="0"/>
              <a:ea typeface="黑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929397" y="1754371"/>
            <a:ext cx="24288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∠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COE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、∠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BOE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906906" y="2324662"/>
            <a:ext cx="24288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宋体" panose="02010600030101010101" pitchFamily="2" charset="-122"/>
              </a:rPr>
              <a:t>∠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宋体" panose="02010600030101010101" pitchFamily="2" charset="-122"/>
              </a:rPr>
              <a:t>COE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宋体" panose="02010600030101010101" pitchFamily="2" charset="-122"/>
              </a:rPr>
              <a:t>、∠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宋体" panose="02010600030101010101" pitchFamily="2" charset="-122"/>
              </a:rPr>
              <a:t>BOE</a:t>
            </a: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93" y="1096519"/>
            <a:ext cx="705669" cy="635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0" name="组合 2"/>
          <p:cNvGrpSpPr/>
          <p:nvPr/>
        </p:nvGrpSpPr>
        <p:grpSpPr bwMode="auto">
          <a:xfrm>
            <a:off x="6383213" y="2412070"/>
            <a:ext cx="2473325" cy="2295105"/>
            <a:chOff x="9006" y="497"/>
            <a:chExt cx="5197" cy="4823"/>
          </a:xfrm>
        </p:grpSpPr>
        <p:cxnSp>
          <p:nvCxnSpPr>
            <p:cNvPr id="23" name="直接连接符 1"/>
            <p:cNvCxnSpPr>
              <a:cxnSpLocks noChangeShapeType="1"/>
            </p:cNvCxnSpPr>
            <p:nvPr/>
          </p:nvCxnSpPr>
          <p:spPr bwMode="auto">
            <a:xfrm>
              <a:off x="9288" y="3873"/>
              <a:ext cx="400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" name="直接连接符 6"/>
            <p:cNvCxnSpPr>
              <a:cxnSpLocks noChangeShapeType="1"/>
            </p:cNvCxnSpPr>
            <p:nvPr/>
          </p:nvCxnSpPr>
          <p:spPr bwMode="auto">
            <a:xfrm flipH="1" flipV="1">
              <a:off x="9582" y="1319"/>
              <a:ext cx="1555" cy="256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" name="直接连接符 7"/>
            <p:cNvCxnSpPr>
              <a:cxnSpLocks noChangeShapeType="1"/>
            </p:cNvCxnSpPr>
            <p:nvPr/>
          </p:nvCxnSpPr>
          <p:spPr bwMode="auto">
            <a:xfrm flipV="1">
              <a:off x="11137" y="1092"/>
              <a:ext cx="1602" cy="277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" name="直接连接符 8"/>
            <p:cNvCxnSpPr>
              <a:cxnSpLocks noChangeShapeType="1"/>
            </p:cNvCxnSpPr>
            <p:nvPr/>
          </p:nvCxnSpPr>
          <p:spPr bwMode="auto">
            <a:xfrm flipV="1">
              <a:off x="11151" y="2226"/>
              <a:ext cx="2853" cy="16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7" name="文本框 9"/>
            <p:cNvSpPr txBox="1">
              <a:spLocks noChangeArrowheads="1"/>
            </p:cNvSpPr>
            <p:nvPr/>
          </p:nvSpPr>
          <p:spPr bwMode="auto">
            <a:xfrm>
              <a:off x="10727" y="3768"/>
              <a:ext cx="740" cy="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100" b="1" i="1">
                  <a:latin typeface="Times New Roman" pitchFamily="18" charset="0"/>
                  <a:cs typeface="Times New Roman" pitchFamily="18" charset="0"/>
                </a:rPr>
                <a:t>O</a:t>
              </a:r>
              <a:r>
                <a:rPr lang="en-US" altLang="zh-CN" sz="100" b="1">
                  <a:latin typeface="Times New Roman" pitchFamily="18" charset="0"/>
                  <a:cs typeface="Times New Roman" pitchFamily="18" charset="0"/>
                </a:rPr>
                <a:t> </a:t>
              </a:r>
            </a:p>
          </p:txBody>
        </p:sp>
        <p:sp>
          <p:nvSpPr>
            <p:cNvPr id="28" name="文本框 10"/>
            <p:cNvSpPr txBox="1">
              <a:spLocks noChangeArrowheads="1"/>
            </p:cNvSpPr>
            <p:nvPr/>
          </p:nvSpPr>
          <p:spPr bwMode="auto">
            <a:xfrm>
              <a:off x="9006" y="3768"/>
              <a:ext cx="740" cy="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100" b="1" i="1">
                  <a:latin typeface="Times New Roman" pitchFamily="18" charset="0"/>
                  <a:cs typeface="Times New Roman" pitchFamily="18" charset="0"/>
                </a:rPr>
                <a:t>A</a:t>
              </a:r>
              <a:r>
                <a:rPr lang="en-US" altLang="zh-CN" sz="100" b="1">
                  <a:latin typeface="Times New Roman" pitchFamily="18" charset="0"/>
                  <a:cs typeface="Times New Roman" pitchFamily="18" charset="0"/>
                </a:rPr>
                <a:t> </a:t>
              </a:r>
            </a:p>
          </p:txBody>
        </p:sp>
        <p:sp>
          <p:nvSpPr>
            <p:cNvPr id="29" name="文本框 11"/>
            <p:cNvSpPr txBox="1">
              <a:spLocks noChangeArrowheads="1"/>
            </p:cNvSpPr>
            <p:nvPr/>
          </p:nvSpPr>
          <p:spPr bwMode="auto">
            <a:xfrm>
              <a:off x="12961" y="3768"/>
              <a:ext cx="740" cy="1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100" b="1" i="1">
                  <a:latin typeface="Times New Roman" pitchFamily="18" charset="0"/>
                  <a:cs typeface="Times New Roman" pitchFamily="18" charset="0"/>
                </a:rPr>
                <a:t>B </a:t>
              </a:r>
              <a:r>
                <a:rPr lang="en-US" altLang="zh-CN" sz="100" b="1">
                  <a:latin typeface="Times New Roman" pitchFamily="18" charset="0"/>
                  <a:cs typeface="Times New Roman" pitchFamily="18" charset="0"/>
                </a:rPr>
                <a:t> </a:t>
              </a:r>
            </a:p>
          </p:txBody>
        </p:sp>
        <p:sp>
          <p:nvSpPr>
            <p:cNvPr id="30" name="文本框 12"/>
            <p:cNvSpPr txBox="1">
              <a:spLocks noChangeArrowheads="1"/>
            </p:cNvSpPr>
            <p:nvPr/>
          </p:nvSpPr>
          <p:spPr bwMode="auto">
            <a:xfrm>
              <a:off x="12130" y="497"/>
              <a:ext cx="740" cy="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100" b="1" i="1">
                  <a:latin typeface="Times New Roman" pitchFamily="18" charset="0"/>
                  <a:cs typeface="Times New Roman" pitchFamily="18" charset="0"/>
                </a:rPr>
                <a:t>C</a:t>
              </a:r>
              <a:r>
                <a:rPr lang="en-US" altLang="zh-CN" sz="100" b="1">
                  <a:latin typeface="Times New Roman" pitchFamily="18" charset="0"/>
                  <a:cs typeface="Times New Roman" pitchFamily="18" charset="0"/>
                </a:rPr>
                <a:t> </a:t>
              </a:r>
            </a:p>
          </p:txBody>
        </p:sp>
        <p:sp>
          <p:nvSpPr>
            <p:cNvPr id="31" name="文本框 13"/>
            <p:cNvSpPr txBox="1">
              <a:spLocks noChangeArrowheads="1"/>
            </p:cNvSpPr>
            <p:nvPr/>
          </p:nvSpPr>
          <p:spPr bwMode="auto">
            <a:xfrm>
              <a:off x="9746" y="1052"/>
              <a:ext cx="740" cy="1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100" b="1" i="1">
                  <a:latin typeface="Times New Roman" pitchFamily="18" charset="0"/>
                  <a:cs typeface="Times New Roman" pitchFamily="18" charset="0"/>
                </a:rPr>
                <a:t>D </a:t>
              </a:r>
              <a:r>
                <a:rPr lang="en-US" altLang="zh-CN" sz="100" b="1">
                  <a:latin typeface="Times New Roman" pitchFamily="18" charset="0"/>
                  <a:cs typeface="Times New Roman" pitchFamily="18" charset="0"/>
                </a:rPr>
                <a:t> </a:t>
              </a:r>
            </a:p>
          </p:txBody>
        </p:sp>
        <p:sp>
          <p:nvSpPr>
            <p:cNvPr id="32" name="文本框 14"/>
            <p:cNvSpPr txBox="1">
              <a:spLocks noChangeArrowheads="1"/>
            </p:cNvSpPr>
            <p:nvPr/>
          </p:nvSpPr>
          <p:spPr bwMode="auto">
            <a:xfrm>
              <a:off x="13463" y="1602"/>
              <a:ext cx="740" cy="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100" b="1" i="1">
                  <a:latin typeface="Times New Roman" pitchFamily="18" charset="0"/>
                  <a:cs typeface="Times New Roman" pitchFamily="18" charset="0"/>
                </a:rPr>
                <a:t>E</a:t>
              </a:r>
              <a:r>
                <a:rPr lang="en-US" altLang="zh-CN" sz="100" b="1">
                  <a:latin typeface="Times New Roman" pitchFamily="18" charset="0"/>
                  <a:cs typeface="Times New Roman" pitchFamily="18" charset="0"/>
                </a:rPr>
                <a:t> 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文本框 1"/>
          <p:cNvSpPr txBox="1">
            <a:spLocks noChangeArrowheads="1"/>
          </p:cNvSpPr>
          <p:nvPr/>
        </p:nvSpPr>
        <p:spPr bwMode="auto">
          <a:xfrm>
            <a:off x="786191" y="998837"/>
            <a:ext cx="835781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如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图，</a:t>
            </a:r>
            <a:r>
              <a:rPr lang="zh-CN" altLang="en-US" sz="2400" b="1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O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为直线</a:t>
            </a:r>
            <a:r>
              <a:rPr lang="zh-CN" altLang="en-US" sz="2400" b="1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AB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上一点，</a:t>
            </a:r>
            <a:r>
              <a:rPr lang="zh-CN" altLang="en-US" sz="2400" b="1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OD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平分</a:t>
            </a:r>
            <a:r>
              <a:rPr lang="zh-CN" altLang="en-US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∠</a:t>
            </a:r>
            <a:r>
              <a:rPr lang="zh-CN" altLang="en-US" sz="2400" b="1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AOC</a:t>
            </a:r>
            <a:r>
              <a:rPr lang="zh-CN" altLang="en-US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，∠</a:t>
            </a:r>
            <a:r>
              <a:rPr lang="zh-CN" altLang="en-US" sz="2400" b="1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DOE</a:t>
            </a:r>
            <a:r>
              <a:rPr lang="zh-CN" altLang="en-US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=90°</a:t>
            </a:r>
            <a:r>
              <a:rPr lang="zh-CN" altLang="en-US" sz="2400" b="1" dirty="0" smtClean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．</a:t>
            </a: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（2）</a:t>
            </a:r>
            <a:r>
              <a:rPr lang="zh-CN" altLang="en-US" sz="2400" b="1" i="1" dirty="0" smtClean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OE</a:t>
            </a:r>
            <a:r>
              <a:rPr lang="zh-CN" altLang="en-US" sz="24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是</a:t>
            </a:r>
            <a:r>
              <a:rPr lang="zh-CN" altLang="en-US" sz="2400" b="1" dirty="0" smtClean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∠</a:t>
            </a:r>
            <a:r>
              <a:rPr lang="zh-CN" altLang="en-US" sz="2400" b="1" i="1" dirty="0" smtClean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BOC</a:t>
            </a:r>
            <a:r>
              <a:rPr lang="zh-CN" altLang="en-US" sz="24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的平分线吗？请说明理由．</a:t>
            </a:r>
            <a:endParaRPr lang="zh-CN" altLang="en-US" sz="2400" b="1" dirty="0"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grpSp>
        <p:nvGrpSpPr>
          <p:cNvPr id="43012" name="组合 2"/>
          <p:cNvGrpSpPr/>
          <p:nvPr/>
        </p:nvGrpSpPr>
        <p:grpSpPr bwMode="auto">
          <a:xfrm>
            <a:off x="6383213" y="2412070"/>
            <a:ext cx="2473325" cy="2295105"/>
            <a:chOff x="9006" y="497"/>
            <a:chExt cx="5197" cy="4823"/>
          </a:xfrm>
        </p:grpSpPr>
        <p:cxnSp>
          <p:nvCxnSpPr>
            <p:cNvPr id="43019" name="直接连接符 1"/>
            <p:cNvCxnSpPr>
              <a:cxnSpLocks noChangeShapeType="1"/>
            </p:cNvCxnSpPr>
            <p:nvPr/>
          </p:nvCxnSpPr>
          <p:spPr bwMode="auto">
            <a:xfrm>
              <a:off x="9288" y="3873"/>
              <a:ext cx="400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3020" name="直接连接符 6"/>
            <p:cNvCxnSpPr>
              <a:cxnSpLocks noChangeShapeType="1"/>
            </p:cNvCxnSpPr>
            <p:nvPr/>
          </p:nvCxnSpPr>
          <p:spPr bwMode="auto">
            <a:xfrm flipH="1" flipV="1">
              <a:off x="9582" y="1319"/>
              <a:ext cx="1555" cy="256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3021" name="直接连接符 7"/>
            <p:cNvCxnSpPr>
              <a:cxnSpLocks noChangeShapeType="1"/>
            </p:cNvCxnSpPr>
            <p:nvPr/>
          </p:nvCxnSpPr>
          <p:spPr bwMode="auto">
            <a:xfrm flipV="1">
              <a:off x="11137" y="1092"/>
              <a:ext cx="1602" cy="277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3022" name="直接连接符 8"/>
            <p:cNvCxnSpPr>
              <a:cxnSpLocks noChangeShapeType="1"/>
            </p:cNvCxnSpPr>
            <p:nvPr/>
          </p:nvCxnSpPr>
          <p:spPr bwMode="auto">
            <a:xfrm flipV="1">
              <a:off x="11151" y="2226"/>
              <a:ext cx="2853" cy="16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3023" name="文本框 9"/>
            <p:cNvSpPr txBox="1">
              <a:spLocks noChangeArrowheads="1"/>
            </p:cNvSpPr>
            <p:nvPr/>
          </p:nvSpPr>
          <p:spPr bwMode="auto">
            <a:xfrm>
              <a:off x="10727" y="3768"/>
              <a:ext cx="740" cy="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100" b="1" i="1">
                  <a:latin typeface="Times New Roman" pitchFamily="18" charset="0"/>
                  <a:cs typeface="Times New Roman" pitchFamily="18" charset="0"/>
                </a:rPr>
                <a:t>O</a:t>
              </a:r>
              <a:r>
                <a:rPr lang="en-US" altLang="zh-CN" sz="100" b="1">
                  <a:latin typeface="Times New Roman" pitchFamily="18" charset="0"/>
                  <a:cs typeface="Times New Roman" pitchFamily="18" charset="0"/>
                </a:rPr>
                <a:t> </a:t>
              </a:r>
            </a:p>
          </p:txBody>
        </p:sp>
        <p:sp>
          <p:nvSpPr>
            <p:cNvPr id="43024" name="文本框 10"/>
            <p:cNvSpPr txBox="1">
              <a:spLocks noChangeArrowheads="1"/>
            </p:cNvSpPr>
            <p:nvPr/>
          </p:nvSpPr>
          <p:spPr bwMode="auto">
            <a:xfrm>
              <a:off x="9006" y="3768"/>
              <a:ext cx="740" cy="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100" b="1" i="1">
                  <a:latin typeface="Times New Roman" pitchFamily="18" charset="0"/>
                  <a:cs typeface="Times New Roman" pitchFamily="18" charset="0"/>
                </a:rPr>
                <a:t>A</a:t>
              </a:r>
              <a:r>
                <a:rPr lang="en-US" altLang="zh-CN" sz="100" b="1">
                  <a:latin typeface="Times New Roman" pitchFamily="18" charset="0"/>
                  <a:cs typeface="Times New Roman" pitchFamily="18" charset="0"/>
                </a:rPr>
                <a:t> </a:t>
              </a:r>
            </a:p>
          </p:txBody>
        </p:sp>
        <p:sp>
          <p:nvSpPr>
            <p:cNvPr id="43025" name="文本框 11"/>
            <p:cNvSpPr txBox="1">
              <a:spLocks noChangeArrowheads="1"/>
            </p:cNvSpPr>
            <p:nvPr/>
          </p:nvSpPr>
          <p:spPr bwMode="auto">
            <a:xfrm>
              <a:off x="12961" y="3768"/>
              <a:ext cx="740" cy="1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100" b="1" i="1">
                  <a:latin typeface="Times New Roman" pitchFamily="18" charset="0"/>
                  <a:cs typeface="Times New Roman" pitchFamily="18" charset="0"/>
                </a:rPr>
                <a:t>B </a:t>
              </a:r>
              <a:r>
                <a:rPr lang="en-US" altLang="zh-CN" sz="100" b="1">
                  <a:latin typeface="Times New Roman" pitchFamily="18" charset="0"/>
                  <a:cs typeface="Times New Roman" pitchFamily="18" charset="0"/>
                </a:rPr>
                <a:t> </a:t>
              </a:r>
            </a:p>
          </p:txBody>
        </p:sp>
        <p:sp>
          <p:nvSpPr>
            <p:cNvPr id="43026" name="文本框 12"/>
            <p:cNvSpPr txBox="1">
              <a:spLocks noChangeArrowheads="1"/>
            </p:cNvSpPr>
            <p:nvPr/>
          </p:nvSpPr>
          <p:spPr bwMode="auto">
            <a:xfrm>
              <a:off x="12130" y="497"/>
              <a:ext cx="740" cy="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100" b="1" i="1">
                  <a:latin typeface="Times New Roman" pitchFamily="18" charset="0"/>
                  <a:cs typeface="Times New Roman" pitchFamily="18" charset="0"/>
                </a:rPr>
                <a:t>C</a:t>
              </a:r>
              <a:r>
                <a:rPr lang="en-US" altLang="zh-CN" sz="100" b="1">
                  <a:latin typeface="Times New Roman" pitchFamily="18" charset="0"/>
                  <a:cs typeface="Times New Roman" pitchFamily="18" charset="0"/>
                </a:rPr>
                <a:t> </a:t>
              </a:r>
            </a:p>
          </p:txBody>
        </p:sp>
        <p:sp>
          <p:nvSpPr>
            <p:cNvPr id="43027" name="文本框 13"/>
            <p:cNvSpPr txBox="1">
              <a:spLocks noChangeArrowheads="1"/>
            </p:cNvSpPr>
            <p:nvPr/>
          </p:nvSpPr>
          <p:spPr bwMode="auto">
            <a:xfrm>
              <a:off x="9746" y="1052"/>
              <a:ext cx="740" cy="1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100" b="1" i="1">
                  <a:latin typeface="Times New Roman" pitchFamily="18" charset="0"/>
                  <a:cs typeface="Times New Roman" pitchFamily="18" charset="0"/>
                </a:rPr>
                <a:t>D </a:t>
              </a:r>
              <a:r>
                <a:rPr lang="en-US" altLang="zh-CN" sz="100" b="1">
                  <a:latin typeface="Times New Roman" pitchFamily="18" charset="0"/>
                  <a:cs typeface="Times New Roman" pitchFamily="18" charset="0"/>
                </a:rPr>
                <a:t> </a:t>
              </a:r>
            </a:p>
          </p:txBody>
        </p:sp>
        <p:sp>
          <p:nvSpPr>
            <p:cNvPr id="43028" name="文本框 14"/>
            <p:cNvSpPr txBox="1">
              <a:spLocks noChangeArrowheads="1"/>
            </p:cNvSpPr>
            <p:nvPr/>
          </p:nvSpPr>
          <p:spPr bwMode="auto">
            <a:xfrm>
              <a:off x="13463" y="1602"/>
              <a:ext cx="740" cy="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100" b="1" i="1">
                  <a:latin typeface="Times New Roman" pitchFamily="18" charset="0"/>
                  <a:cs typeface="Times New Roman" pitchFamily="18" charset="0"/>
                </a:rPr>
                <a:t>E</a:t>
              </a:r>
              <a:r>
                <a:rPr lang="en-US" altLang="zh-CN" sz="100" b="1">
                  <a:latin typeface="Times New Roman" pitchFamily="18" charset="0"/>
                  <a:cs typeface="Times New Roman" pitchFamily="18" charset="0"/>
                </a:rPr>
                <a:t> </a:t>
              </a:r>
            </a:p>
          </p:txBody>
        </p:sp>
      </p:grp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903578" y="1944689"/>
            <a:ext cx="5748956" cy="30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100" b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解：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OE</a:t>
            </a:r>
            <a:r>
              <a:rPr lang="zh-CN" altLang="en-US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平分∠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BOC</a:t>
            </a:r>
            <a:r>
              <a:rPr lang="zh-CN" altLang="en-US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，理由如下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：</a:t>
            </a:r>
            <a:endParaRPr lang="en-US" altLang="zh-CN" sz="21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因为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DOE</a:t>
            </a:r>
            <a:r>
              <a:rPr lang="zh-CN" altLang="en-US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=90°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en-US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所以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AOD</a:t>
            </a:r>
            <a:r>
              <a:rPr lang="zh-CN" altLang="en-US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+∠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BOE</a:t>
            </a:r>
            <a:r>
              <a:rPr lang="zh-CN" altLang="en-US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=90°，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所以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COD</a:t>
            </a:r>
            <a:r>
              <a:rPr lang="zh-CN" altLang="en-US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OE</a:t>
            </a:r>
            <a:r>
              <a:rPr lang="zh-CN" altLang="en-US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=90°，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所以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AOD</a:t>
            </a:r>
            <a:r>
              <a:rPr lang="zh-CN" altLang="en-US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+∠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BOE</a:t>
            </a:r>
            <a:r>
              <a:rPr lang="zh-CN" altLang="en-US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=∠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COD</a:t>
            </a:r>
            <a:r>
              <a:rPr lang="zh-CN" altLang="en-US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OE</a:t>
            </a:r>
            <a:r>
              <a:rPr lang="zh-CN" altLang="en-US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因为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OD</a:t>
            </a:r>
            <a:r>
              <a:rPr lang="zh-CN" altLang="en-US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平分∠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AOC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所以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AOD</a:t>
            </a:r>
            <a:r>
              <a:rPr lang="zh-CN" altLang="en-US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=∠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COD</a:t>
            </a:r>
            <a:r>
              <a:rPr lang="zh-CN" altLang="en-US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所以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COE</a:t>
            </a:r>
            <a:r>
              <a:rPr lang="zh-CN" altLang="en-US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=∠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BOE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en-US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所以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OE</a:t>
            </a:r>
            <a:r>
              <a:rPr lang="zh-CN" altLang="en-US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平分∠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BOC</a:t>
            </a:r>
            <a:r>
              <a:rPr lang="zh-CN" altLang="en-US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．</a:t>
            </a: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91" y="963766"/>
            <a:ext cx="705669" cy="635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38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文本框 1"/>
          <p:cNvSpPr txBox="1">
            <a:spLocks noChangeArrowheads="1"/>
          </p:cNvSpPr>
          <p:nvPr/>
        </p:nvSpPr>
        <p:spPr bwMode="auto">
          <a:xfrm>
            <a:off x="1003299" y="954596"/>
            <a:ext cx="7540625" cy="1194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1.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一个角的余角是它的2倍，这个角的度数是（ 　</a:t>
            </a:r>
            <a:r>
              <a:rPr lang="zh-CN" altLang="en-US" sz="24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 ）</a:t>
            </a:r>
            <a:endParaRPr lang="zh-CN" altLang="en-US" sz="2400" b="1" dirty="0"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  <a:p>
            <a:pPr eaLnBrk="1" hangingPunct="1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A．30°	B．45°	C．60°	D．75°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323166" y="1079980"/>
            <a:ext cx="406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</a:p>
        </p:txBody>
      </p:sp>
      <p:sp>
        <p:nvSpPr>
          <p:cNvPr id="55300" name="文本框 4"/>
          <p:cNvSpPr txBox="1">
            <a:spLocks noChangeArrowheads="1"/>
          </p:cNvSpPr>
          <p:nvPr/>
        </p:nvSpPr>
        <p:spPr bwMode="auto">
          <a:xfrm>
            <a:off x="1003299" y="2049971"/>
            <a:ext cx="7445375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2.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下列说法正确的是</a:t>
            </a:r>
            <a:r>
              <a:rPr lang="zh-CN" altLang="en-US" sz="24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（ 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　 ）</a:t>
            </a:r>
          </a:p>
          <a:p>
            <a:pPr eaLnBrk="1" hangingPunct="1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A．一个角的补角一定大于它本身</a:t>
            </a:r>
          </a:p>
          <a:p>
            <a:pPr eaLnBrk="1" hangingPunct="1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B．一个角的余角一定小于它本身</a:t>
            </a:r>
          </a:p>
          <a:p>
            <a:pPr eaLnBrk="1" hangingPunct="1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C．一个钝角减去一个锐角的差一定是一个锐角</a:t>
            </a:r>
          </a:p>
          <a:p>
            <a:pPr eaLnBrk="1" hangingPunct="1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D．一个角的余角一定小于其补角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132689" y="2119048"/>
            <a:ext cx="406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864520" y="2044078"/>
            <a:ext cx="4884934" cy="1398177"/>
            <a:chOff x="1865313" y="1629426"/>
            <a:chExt cx="4884934" cy="1398177"/>
          </a:xfrm>
        </p:grpSpPr>
        <p:pic>
          <p:nvPicPr>
            <p:cNvPr id="56325" name="图片 -2147482601"/>
            <p:cNvPicPr>
              <a:picLocks noRot="1"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865313" y="1629426"/>
              <a:ext cx="4884934" cy="1398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98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8696" b="100000" l="666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5859" y="1914292"/>
              <a:ext cx="142875" cy="2190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6322" name="文本框 1"/>
          <p:cNvSpPr txBox="1">
            <a:spLocks noChangeArrowheads="1"/>
          </p:cNvSpPr>
          <p:nvPr/>
        </p:nvSpPr>
        <p:spPr bwMode="auto">
          <a:xfrm>
            <a:off x="931863" y="910958"/>
            <a:ext cx="7359650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.</a:t>
            </a:r>
            <a:r>
              <a:rPr lang="zh-CN" altLang="zh-CN" sz="24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如</a:t>
            </a:r>
            <a:r>
              <a:rPr lang="zh-CN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图，将一副三角尺按不同的位置摆放，下列方式中∠</a:t>
            </a:r>
            <a:r>
              <a:rPr lang="zh-CN" altLang="zh-CN" sz="24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α</a:t>
            </a:r>
            <a:r>
              <a:rPr lang="zh-CN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与∠</a:t>
            </a:r>
            <a:r>
              <a:rPr lang="zh-CN" altLang="zh-CN" sz="24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β</a:t>
            </a:r>
            <a:r>
              <a:rPr lang="zh-CN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互余的是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    </a:t>
            </a:r>
            <a:r>
              <a:rPr lang="zh-CN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（　　）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zh-CN" sz="2100" dirty="0">
              <a:latin typeface="Times New Roman" pitchFamily="18" charset="0"/>
              <a:ea typeface="黑体" panose="02010609060101010101" pitchFamily="49" charset="-122"/>
              <a:cs typeface="Times New Roman" pitchFamily="18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zh-CN" sz="2100" dirty="0" smtClean="0">
              <a:latin typeface="Times New Roman" pitchFamily="18" charset="0"/>
              <a:ea typeface="黑体" panose="02010609060101010101" pitchFamily="49" charset="-122"/>
              <a:cs typeface="Times New Roman" pitchFamily="18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zh-CN" sz="2100" dirty="0">
              <a:latin typeface="Times New Roman" pitchFamily="18" charset="0"/>
              <a:ea typeface="黑体" panose="02010609060101010101" pitchFamily="49" charset="-122"/>
              <a:cs typeface="Times New Roman" pitchFamily="18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1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A．图①	B．图②	C．图③	D．图④</a:t>
            </a:r>
          </a:p>
        </p:txBody>
      </p:sp>
      <p:sp>
        <p:nvSpPr>
          <p:cNvPr id="56323" name="文本框 1"/>
          <p:cNvSpPr txBox="1">
            <a:spLocks noChangeArrowheads="1"/>
          </p:cNvSpPr>
          <p:nvPr/>
        </p:nvSpPr>
        <p:spPr bwMode="auto">
          <a:xfrm>
            <a:off x="931070" y="3993788"/>
            <a:ext cx="7968856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4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.</a:t>
            </a:r>
            <a:r>
              <a:rPr lang="zh-CN" altLang="zh-CN" sz="24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∠</a:t>
            </a:r>
            <a:r>
              <a:rPr lang="zh-CN" altLang="zh-CN" sz="2400" b="1" i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α</a:t>
            </a:r>
            <a:r>
              <a:rPr lang="zh-CN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=35°，则∠</a:t>
            </a:r>
            <a:r>
              <a:rPr lang="zh-CN" altLang="zh-CN" sz="24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α</a:t>
            </a:r>
            <a:r>
              <a:rPr lang="zh-CN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的补角为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______</a:t>
            </a:r>
            <a:r>
              <a:rPr lang="zh-CN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度．</a:t>
            </a:r>
          </a:p>
        </p:txBody>
      </p:sp>
      <p:sp>
        <p:nvSpPr>
          <p:cNvPr id="11" name="文本框 4"/>
          <p:cNvSpPr txBox="1">
            <a:spLocks noChangeArrowheads="1"/>
          </p:cNvSpPr>
          <p:nvPr/>
        </p:nvSpPr>
        <p:spPr bwMode="auto">
          <a:xfrm>
            <a:off x="4960520" y="4055089"/>
            <a:ext cx="752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145</a:t>
            </a:r>
          </a:p>
        </p:txBody>
      </p:sp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4355976" y="1524458"/>
            <a:ext cx="7239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/>
        </p:nvSpPr>
        <p:spPr bwMode="auto">
          <a:xfrm>
            <a:off x="1013539" y="1158570"/>
            <a:ext cx="5399088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7" tIns="34289" rIns="68577" bIns="34289"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zh-CN" sz="2400" b="1" noProof="1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5. </a:t>
            </a:r>
            <a:r>
              <a:rPr lang="zh-CN" altLang="en-US" sz="2400" b="1" noProof="1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如图，已知</a:t>
            </a:r>
            <a:r>
              <a:rPr lang="zh-CN" altLang="zh-CN" sz="2400" b="1" noProof="1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+mn-ea"/>
              </a:rPr>
              <a:t>∠</a:t>
            </a:r>
            <a:r>
              <a:rPr lang="en-US" altLang="zh-CN" sz="2400" b="1" i="1" noProof="1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+mn-ea"/>
              </a:rPr>
              <a:t>ACB</a:t>
            </a:r>
            <a:r>
              <a:rPr lang="en-US" altLang="zh-CN" sz="2400" b="1" noProof="1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+mn-ea"/>
              </a:rPr>
              <a:t>=∠</a:t>
            </a:r>
            <a:r>
              <a:rPr lang="en-US" altLang="zh-CN" sz="2400" b="1" i="1" noProof="1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+mn-ea"/>
              </a:rPr>
              <a:t>CDB</a:t>
            </a:r>
            <a:r>
              <a:rPr lang="en-US" altLang="zh-CN" sz="2400" b="1" noProof="1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+mn-ea"/>
              </a:rPr>
              <a:t>=90</a:t>
            </a:r>
            <a:r>
              <a:rPr lang="en-US" altLang="en-US" sz="2400" b="1" noProof="1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+mn-ea"/>
              </a:rPr>
              <a:t>°</a:t>
            </a:r>
            <a:r>
              <a:rPr lang="en-US" altLang="zh-CN" sz="2400" b="1" noProof="1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57347" name="Text Box 7"/>
          <p:cNvSpPr txBox="1">
            <a:spLocks noChangeArrowheads="1"/>
          </p:cNvSpPr>
          <p:nvPr/>
        </p:nvSpPr>
        <p:spPr bwMode="auto">
          <a:xfrm>
            <a:off x="957977" y="1669131"/>
            <a:ext cx="48069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7" tIns="34289" rIns="68577" bIns="3428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(1) 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图中有哪几对互余的角</a:t>
            </a:r>
            <a:r>
              <a:rPr lang="zh-CN" altLang="en-US" sz="24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？</a:t>
            </a:r>
            <a:endParaRPr lang="zh-CN" altLang="en-US" sz="2400" b="1" dirty="0"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57348" name="Text Box 6"/>
          <p:cNvSpPr txBox="1">
            <a:spLocks noChangeArrowheads="1"/>
          </p:cNvSpPr>
          <p:nvPr/>
        </p:nvSpPr>
        <p:spPr bwMode="auto">
          <a:xfrm>
            <a:off x="961152" y="3087659"/>
            <a:ext cx="7115175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7" tIns="34289" rIns="68577" bIns="3428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(2) 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图中哪几对角是相等的角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(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直角除外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)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？为什么？</a:t>
            </a:r>
          </a:p>
        </p:txBody>
      </p:sp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1110377" y="2081184"/>
            <a:ext cx="3970337" cy="1095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7" tIns="34289" rIns="68577" bIns="3428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4000"/>
              </a:lnSpc>
              <a:buFont typeface="Arial" panose="020B0604020202020204" pitchFamily="34" charset="0"/>
              <a:buNone/>
            </a:pPr>
            <a:r>
              <a:rPr lang="zh-CN" altLang="en-US" sz="2100" b="1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答案</a:t>
            </a:r>
            <a:r>
              <a:rPr lang="zh-CN" altLang="en-US" sz="2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：</a:t>
            </a:r>
            <a:r>
              <a:rPr lang="en-US" altLang="zh-CN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=90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zh-CN" sz="21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ts val="4000"/>
              </a:lnSpc>
              <a:buFont typeface="Arial" panose="020B0604020202020204" pitchFamily="34" charset="0"/>
              <a:buNone/>
            </a:pPr>
            <a:r>
              <a:rPr lang="en-US" altLang="zh-CN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+∠2=90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endParaRPr lang="en-US" altLang="zh-CN" sz="21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017" name="Text Box 9"/>
          <p:cNvSpPr txBox="1">
            <a:spLocks noChangeArrowheads="1"/>
          </p:cNvSpPr>
          <p:nvPr/>
        </p:nvSpPr>
        <p:spPr bwMode="auto">
          <a:xfrm>
            <a:off x="3768915" y="2052609"/>
            <a:ext cx="3970338" cy="1095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7" tIns="34289" rIns="68577" bIns="3428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4000"/>
              </a:lnSpc>
              <a:buFont typeface="Arial" panose="020B0604020202020204" pitchFamily="34" charset="0"/>
              <a:buNone/>
            </a:pPr>
            <a:r>
              <a:rPr lang="en-US" altLang="zh-CN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∠1+∠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=90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zh-CN" sz="21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ts val="4000"/>
              </a:lnSpc>
              <a:buFont typeface="Arial" panose="020B0604020202020204" pitchFamily="34" charset="0"/>
              <a:buNone/>
            </a:pPr>
            <a:r>
              <a:rPr lang="en-US" altLang="zh-CN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∠1+∠2=90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°.</a:t>
            </a:r>
            <a:endParaRPr lang="en-US" altLang="zh-CN" sz="21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018" name="Text Box 10"/>
          <p:cNvSpPr txBox="1">
            <a:spLocks noChangeArrowheads="1"/>
          </p:cNvSpPr>
          <p:nvPr/>
        </p:nvSpPr>
        <p:spPr bwMode="auto">
          <a:xfrm>
            <a:off x="1078627" y="3627409"/>
            <a:ext cx="3970337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7" tIns="34289" rIns="68577" bIns="3428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100" b="1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答案：</a:t>
            </a:r>
            <a:r>
              <a:rPr lang="en-US" altLang="zh-CN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=∠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2,</a:t>
            </a:r>
            <a:endParaRPr lang="en-US" altLang="zh-CN" sz="21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019" name="Text Box 11"/>
          <p:cNvSpPr txBox="1">
            <a:spLocks noChangeArrowheads="1"/>
          </p:cNvSpPr>
          <p:nvPr/>
        </p:nvSpPr>
        <p:spPr bwMode="auto">
          <a:xfrm>
            <a:off x="1875552" y="4029046"/>
            <a:ext cx="396875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7" tIns="34289" rIns="68577" bIns="3428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=∠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endParaRPr lang="en-US" altLang="zh-CN" sz="21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038" name="Text Box 30"/>
          <p:cNvSpPr txBox="1">
            <a:spLocks noChangeArrowheads="1"/>
          </p:cNvSpPr>
          <p:nvPr/>
        </p:nvSpPr>
        <p:spPr bwMode="auto">
          <a:xfrm>
            <a:off x="3037515" y="3627408"/>
            <a:ext cx="396875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7" tIns="34289" rIns="68577" bIns="3428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100" b="1" dirty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zh-CN" altLang="en-US" sz="2100" b="1" dirty="0">
                <a:latin typeface="Times New Roman" pitchFamily="18" charset="0"/>
                <a:cs typeface="Times New Roman" pitchFamily="18" charset="0"/>
              </a:rPr>
              <a:t>同角的余角相等 </a:t>
            </a:r>
            <a:r>
              <a:rPr lang="en-US" altLang="zh-CN" sz="2100" b="1" dirty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43039" name="Text Box 31"/>
          <p:cNvSpPr txBox="1">
            <a:spLocks noChangeArrowheads="1"/>
          </p:cNvSpPr>
          <p:nvPr/>
        </p:nvSpPr>
        <p:spPr bwMode="auto">
          <a:xfrm>
            <a:off x="3037515" y="4017932"/>
            <a:ext cx="396875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7" tIns="34289" rIns="68577" bIns="3428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100" b="1" dirty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zh-CN" altLang="en-US" sz="2100" b="1" dirty="0">
                <a:latin typeface="Times New Roman" pitchFamily="18" charset="0"/>
                <a:cs typeface="Times New Roman" pitchFamily="18" charset="0"/>
              </a:rPr>
              <a:t>同角的余角相等 </a:t>
            </a:r>
            <a:r>
              <a:rPr lang="en-US" altLang="zh-CN" sz="2100" b="1" dirty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grpSp>
        <p:nvGrpSpPr>
          <p:cNvPr id="57355" name="组合 4"/>
          <p:cNvGrpSpPr/>
          <p:nvPr/>
        </p:nvGrpSpPr>
        <p:grpSpPr bwMode="auto">
          <a:xfrm>
            <a:off x="5889102" y="1090627"/>
            <a:ext cx="2913062" cy="1703388"/>
            <a:chOff x="7014" y="2634"/>
            <a:chExt cx="8029" cy="4691"/>
          </a:xfrm>
        </p:grpSpPr>
        <p:sp>
          <p:nvSpPr>
            <p:cNvPr id="43026" name="AutoShape 18"/>
            <p:cNvSpPr>
              <a:spLocks noChangeArrowheads="1"/>
            </p:cNvSpPr>
            <p:nvPr/>
          </p:nvSpPr>
          <p:spPr bwMode="auto">
            <a:xfrm rot="9132853">
              <a:off x="7802" y="4357"/>
              <a:ext cx="5671" cy="2968"/>
            </a:xfrm>
            <a:prstGeom prst="rtTriangle">
              <a:avLst/>
            </a:prstGeom>
            <a:noFill/>
            <a:ln w="2857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zh-CN" altLang="en-US" sz="135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57361" name="组合 3"/>
            <p:cNvGrpSpPr/>
            <p:nvPr/>
          </p:nvGrpSpPr>
          <p:grpSpPr bwMode="auto">
            <a:xfrm>
              <a:off x="7014" y="2634"/>
              <a:ext cx="8029" cy="4263"/>
              <a:chOff x="7014" y="2634"/>
              <a:chExt cx="8029" cy="4263"/>
            </a:xfrm>
          </p:grpSpPr>
          <p:sp>
            <p:nvSpPr>
              <p:cNvPr id="43027" name="Line 19"/>
              <p:cNvSpPr>
                <a:spLocks noChangeShapeType="1"/>
              </p:cNvSpPr>
              <p:nvPr/>
            </p:nvSpPr>
            <p:spPr bwMode="auto">
              <a:xfrm flipH="1">
                <a:off x="12448" y="3246"/>
                <a:ext cx="0" cy="255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 sz="135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7363" name="Text Box 23"/>
              <p:cNvSpPr txBox="1">
                <a:spLocks noChangeArrowheads="1"/>
              </p:cNvSpPr>
              <p:nvPr/>
            </p:nvSpPr>
            <p:spPr bwMode="auto">
              <a:xfrm>
                <a:off x="7014" y="5695"/>
                <a:ext cx="1283" cy="12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635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77" tIns="34289" rIns="68577" bIns="34289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b="1" i="1">
                    <a:latin typeface="Times New Roman" pitchFamily="18" charset="0"/>
                    <a:cs typeface="Times New Roman" pitchFamily="18" charset="0"/>
                  </a:rPr>
                  <a:t>A</a:t>
                </a:r>
              </a:p>
            </p:txBody>
          </p:sp>
          <p:sp>
            <p:nvSpPr>
              <p:cNvPr id="57364" name="Text Box 24"/>
              <p:cNvSpPr txBox="1">
                <a:spLocks noChangeArrowheads="1"/>
              </p:cNvSpPr>
              <p:nvPr/>
            </p:nvSpPr>
            <p:spPr bwMode="auto">
              <a:xfrm>
                <a:off x="12553" y="2634"/>
                <a:ext cx="1286" cy="1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635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77" tIns="34289" rIns="68577" bIns="34289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100" b="1" i="1">
                    <a:latin typeface="Times New Roman" pitchFamily="18" charset="0"/>
                    <a:cs typeface="Times New Roman" pitchFamily="18" charset="0"/>
                  </a:rPr>
                  <a:t>C</a:t>
                </a:r>
              </a:p>
            </p:txBody>
          </p:sp>
          <p:sp>
            <p:nvSpPr>
              <p:cNvPr id="57365" name="Text Box 25"/>
              <p:cNvSpPr txBox="1">
                <a:spLocks noChangeArrowheads="1"/>
              </p:cNvSpPr>
              <p:nvPr/>
            </p:nvSpPr>
            <p:spPr bwMode="auto">
              <a:xfrm>
                <a:off x="11993" y="5705"/>
                <a:ext cx="1283" cy="1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635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77" tIns="34289" rIns="68577" bIns="34289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100" b="1" i="1">
                    <a:latin typeface="Times New Roman" pitchFamily="18" charset="0"/>
                    <a:cs typeface="Times New Roman" pitchFamily="18" charset="0"/>
                  </a:rPr>
                  <a:t>D</a:t>
                </a:r>
              </a:p>
            </p:txBody>
          </p:sp>
          <p:sp>
            <p:nvSpPr>
              <p:cNvPr id="43034" name="Arc 26"/>
              <p:cNvSpPr/>
              <p:nvPr/>
            </p:nvSpPr>
            <p:spPr bwMode="auto">
              <a:xfrm rot="342815" flipV="1">
                <a:off x="12470" y="3932"/>
                <a:ext cx="363" cy="245"/>
              </a:xfrm>
              <a:custGeom>
                <a:avLst/>
                <a:gdLst>
                  <a:gd name="G0" fmla="+- 6976 0 0"/>
                  <a:gd name="G1" fmla="+- 21600 0 0"/>
                  <a:gd name="G2" fmla="+- 21600 0 0"/>
                  <a:gd name="T0" fmla="*/ 0 w 28576"/>
                  <a:gd name="T1" fmla="*/ 1157 h 21600"/>
                  <a:gd name="T2" fmla="*/ 28576 w 28576"/>
                  <a:gd name="T3" fmla="*/ 21600 h 21600"/>
                  <a:gd name="T4" fmla="*/ 6976 w 28576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576" h="21600" fill="none" extrusionOk="0">
                    <a:moveTo>
                      <a:pt x="0" y="1157"/>
                    </a:moveTo>
                    <a:cubicBezTo>
                      <a:pt x="2246" y="391"/>
                      <a:pt x="4602" y="-1"/>
                      <a:pt x="6976" y="0"/>
                    </a:cubicBezTo>
                    <a:cubicBezTo>
                      <a:pt x="18905" y="0"/>
                      <a:pt x="28576" y="9670"/>
                      <a:pt x="28576" y="21600"/>
                    </a:cubicBezTo>
                  </a:path>
                  <a:path w="28576" h="21600" stroke="0" extrusionOk="0">
                    <a:moveTo>
                      <a:pt x="0" y="1157"/>
                    </a:moveTo>
                    <a:cubicBezTo>
                      <a:pt x="2246" y="391"/>
                      <a:pt x="4602" y="-1"/>
                      <a:pt x="6976" y="0"/>
                    </a:cubicBezTo>
                    <a:cubicBezTo>
                      <a:pt x="18905" y="0"/>
                      <a:pt x="28576" y="9670"/>
                      <a:pt x="28576" y="21600"/>
                    </a:cubicBezTo>
                    <a:lnTo>
                      <a:pt x="6976" y="21600"/>
                    </a:lnTo>
                    <a:close/>
                  </a:path>
                </a:pathLst>
              </a:custGeom>
              <a:noFill/>
              <a:ln w="28575">
                <a:solidFill>
                  <a:srgbClr val="FF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zh-CN" altLang="en-US" sz="135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7367" name="Text Box 27"/>
              <p:cNvSpPr txBox="1">
                <a:spLocks noChangeArrowheads="1"/>
              </p:cNvSpPr>
              <p:nvPr/>
            </p:nvSpPr>
            <p:spPr bwMode="auto">
              <a:xfrm>
                <a:off x="12402" y="3975"/>
                <a:ext cx="908" cy="1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635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77" tIns="34289" rIns="68577" bIns="34289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100" b="1">
                    <a:latin typeface="Times New Roman" pitchFamily="18" charset="0"/>
                    <a:cs typeface="Times New Roman" pitchFamily="18" charset="0"/>
                  </a:rPr>
                  <a:t>1</a:t>
                </a:r>
              </a:p>
            </p:txBody>
          </p:sp>
          <p:sp>
            <p:nvSpPr>
              <p:cNvPr id="57368" name="Text Box 29"/>
              <p:cNvSpPr txBox="1">
                <a:spLocks noChangeArrowheads="1"/>
              </p:cNvSpPr>
              <p:nvPr/>
            </p:nvSpPr>
            <p:spPr bwMode="auto">
              <a:xfrm>
                <a:off x="11429" y="3742"/>
                <a:ext cx="908" cy="1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635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77" tIns="34289" rIns="68577" bIns="34289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100" b="1">
                    <a:latin typeface="Times New Roman" pitchFamily="18" charset="0"/>
                    <a:cs typeface="Times New Roman" pitchFamily="18" charset="0"/>
                  </a:rPr>
                  <a:t>2</a:t>
                </a:r>
              </a:p>
            </p:txBody>
          </p:sp>
          <p:sp>
            <p:nvSpPr>
              <p:cNvPr id="57369" name="Text Box 12"/>
              <p:cNvSpPr txBox="1">
                <a:spLocks noChangeArrowheads="1"/>
              </p:cNvSpPr>
              <p:nvPr/>
            </p:nvSpPr>
            <p:spPr bwMode="auto">
              <a:xfrm>
                <a:off x="13758" y="5722"/>
                <a:ext cx="1285" cy="1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77" tIns="34289" rIns="68577" bIns="34289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100" b="1" i="1">
                    <a:latin typeface="Times New Roman" pitchFamily="18" charset="0"/>
                    <a:cs typeface="Times New Roman" pitchFamily="18" charset="0"/>
                  </a:rPr>
                  <a:t>B</a:t>
                </a:r>
              </a:p>
            </p:txBody>
          </p:sp>
          <p:sp>
            <p:nvSpPr>
              <p:cNvPr id="57370" name="弧形 2"/>
              <p:cNvSpPr>
                <a:spLocks noChangeArrowheads="1"/>
              </p:cNvSpPr>
              <p:nvPr/>
            </p:nvSpPr>
            <p:spPr bwMode="auto">
              <a:xfrm rot="9720000">
                <a:off x="11631" y="2806"/>
                <a:ext cx="1243" cy="1243"/>
              </a:xfrm>
              <a:custGeom>
                <a:avLst/>
                <a:gdLst>
                  <a:gd name="T0" fmla="*/ 621 w 1243"/>
                  <a:gd name="T1" fmla="*/ 0 h 1243"/>
                  <a:gd name="T2" fmla="*/ 1242 w 1243"/>
                  <a:gd name="T3" fmla="*/ 621 h 1243"/>
                  <a:gd name="T4" fmla="*/ 621 w 1243"/>
                  <a:gd name="T5" fmla="*/ 621 h 1243"/>
                  <a:gd name="T6" fmla="*/ 621 w 1243"/>
                  <a:gd name="T7" fmla="*/ 0 h 1243"/>
                  <a:gd name="T8" fmla="*/ 1242 w 1243"/>
                  <a:gd name="T9" fmla="*/ 621 h 12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43" h="1243" stroke="0">
                    <a:moveTo>
                      <a:pt x="621" y="0"/>
                    </a:moveTo>
                    <a:cubicBezTo>
                      <a:pt x="964" y="0"/>
                      <a:pt x="1242" y="278"/>
                      <a:pt x="1242" y="621"/>
                    </a:cubicBezTo>
                    <a:lnTo>
                      <a:pt x="621" y="621"/>
                    </a:lnTo>
                    <a:lnTo>
                      <a:pt x="621" y="0"/>
                    </a:lnTo>
                    <a:close/>
                  </a:path>
                  <a:path w="1243" h="1243" fill="none">
                    <a:moveTo>
                      <a:pt x="621" y="0"/>
                    </a:moveTo>
                    <a:cubicBezTo>
                      <a:pt x="964" y="0"/>
                      <a:pt x="1242" y="278"/>
                      <a:pt x="1242" y="621"/>
                    </a:cubicBezTo>
                  </a:path>
                </a:pathLst>
              </a:cu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3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6" grpId="0"/>
      <p:bldP spid="43017" grpId="0"/>
      <p:bldP spid="43018" grpId="0"/>
      <p:bldP spid="43019" grpId="0"/>
      <p:bldP spid="43038" grpId="0"/>
      <p:bldP spid="4303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文本框 13313"/>
          <p:cNvSpPr txBox="1">
            <a:spLocks noChangeArrowheads="1"/>
          </p:cNvSpPr>
          <p:nvPr/>
        </p:nvSpPr>
        <p:spPr bwMode="auto">
          <a:xfrm>
            <a:off x="539552" y="1203598"/>
            <a:ext cx="7131050" cy="438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7" tIns="34289" rIns="68577" bIns="3428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bg1"/>
              </a:buCl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6.</a:t>
            </a:r>
            <a:r>
              <a:rPr lang="zh-CN" altLang="en-US" sz="24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个角的补角是它的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3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倍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,</a:t>
            </a:r>
            <a:r>
              <a:rPr lang="zh-CN" altLang="en-US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这个角是多少度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?</a:t>
            </a:r>
          </a:p>
        </p:txBody>
      </p:sp>
      <p:sp>
        <p:nvSpPr>
          <p:cNvPr id="13315" name="文本框 13314"/>
          <p:cNvSpPr txBox="1">
            <a:spLocks noChangeArrowheads="1"/>
          </p:cNvSpPr>
          <p:nvPr/>
        </p:nvSpPr>
        <p:spPr bwMode="auto">
          <a:xfrm>
            <a:off x="2309906" y="1830009"/>
            <a:ext cx="5992812" cy="438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7" tIns="34289" rIns="68577" bIns="3428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解</a:t>
            </a:r>
            <a:r>
              <a:rPr lang="en-US" altLang="zh-CN" sz="2400" b="1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:</a:t>
            </a:r>
          </a:p>
        </p:txBody>
      </p:sp>
      <p:sp>
        <p:nvSpPr>
          <p:cNvPr id="13316" name="文本框 13315"/>
          <p:cNvSpPr txBox="1">
            <a:spLocks noChangeArrowheads="1"/>
          </p:cNvSpPr>
          <p:nvPr/>
        </p:nvSpPr>
        <p:spPr bwMode="auto">
          <a:xfrm>
            <a:off x="3414581" y="2841068"/>
            <a:ext cx="2863850" cy="438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7" tIns="34289" rIns="68577" bIns="3428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180 – </a:t>
            </a:r>
            <a:r>
              <a:rPr lang="en-US" altLang="zh-CN" sz="2400" b="1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x=</a:t>
            </a:r>
            <a:r>
              <a:rPr lang="en-US" altLang="zh-CN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3</a:t>
            </a:r>
            <a:r>
              <a:rPr lang="en-US" altLang="zh-CN" sz="2400" b="1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x</a:t>
            </a:r>
          </a:p>
        </p:txBody>
      </p:sp>
      <p:sp>
        <p:nvSpPr>
          <p:cNvPr id="13317" name="文本框 13316"/>
          <p:cNvSpPr txBox="1"/>
          <p:nvPr/>
        </p:nvSpPr>
        <p:spPr>
          <a:xfrm>
            <a:off x="2946202" y="3350555"/>
            <a:ext cx="2698750" cy="438580"/>
          </a:xfrm>
          <a:prstGeom prst="rect">
            <a:avLst/>
          </a:prstGeom>
          <a:noFill/>
          <a:ln w="9525">
            <a:noFill/>
          </a:ln>
        </p:spPr>
        <p:txBody>
          <a:bodyPr lIns="68577" tIns="34289" rIns="68577" bIns="34289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b="1" noProof="1" smtClean="0">
                <a:latin typeface="Times New Roman" pitchFamily="18" charset="0"/>
                <a:cs typeface="Times New Roman" pitchFamily="18" charset="0"/>
              </a:rPr>
              <a:t>解得</a:t>
            </a:r>
            <a:r>
              <a:rPr lang="en-US" altLang="zh-CN" sz="2400" b="1" noProof="1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2400" b="1" i="1" noProof="1" smtClean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x </a:t>
            </a:r>
            <a:r>
              <a:rPr lang="en-US" altLang="zh-CN" sz="2400" b="1" noProof="1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= </a:t>
            </a:r>
            <a:r>
              <a:rPr lang="en-US" altLang="zh-CN" sz="2400" b="1" noProof="1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45</a:t>
            </a:r>
            <a:endParaRPr lang="en-US" altLang="zh-CN" sz="2400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itchFamily="18" charset="0"/>
              <a:ea typeface="黑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13318" name="文本框 13317"/>
          <p:cNvSpPr txBox="1">
            <a:spLocks noChangeArrowheads="1"/>
          </p:cNvSpPr>
          <p:nvPr/>
        </p:nvSpPr>
        <p:spPr bwMode="auto">
          <a:xfrm>
            <a:off x="2374200" y="3889802"/>
            <a:ext cx="2809875" cy="438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7" tIns="34289" rIns="68577" bIns="3428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noProof="1">
                <a:solidFill>
                  <a:srgbClr val="0000FF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答</a:t>
            </a:r>
            <a:r>
              <a:rPr lang="zh-CN" altLang="zh-CN" sz="2400" b="1" noProof="1">
                <a:solidFill>
                  <a:srgbClr val="0000FF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:</a:t>
            </a:r>
            <a:r>
              <a:rPr lang="en-US" altLang="zh-CN" sz="2400" b="1" noProof="1">
                <a:solidFill>
                  <a:srgbClr val="0000FF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 </a:t>
            </a:r>
            <a:r>
              <a:rPr lang="zh-CN" altLang="en-US" sz="2400" b="1" noProof="1">
                <a:latin typeface="Times New Roman" pitchFamily="18" charset="0"/>
                <a:cs typeface="Times New Roman" pitchFamily="18" charset="0"/>
              </a:rPr>
              <a:t>这个角是</a:t>
            </a:r>
            <a:r>
              <a:rPr lang="zh-CN" altLang="zh-CN" sz="2400" b="1" noProof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45</a:t>
            </a:r>
            <a:r>
              <a:rPr lang="zh-CN" altLang="zh-CN" sz="2400" b="1" noProof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en-US" sz="2400" b="1" noProof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9" name="文本框 13318"/>
          <p:cNvSpPr txBox="1">
            <a:spLocks noChangeArrowheads="1"/>
          </p:cNvSpPr>
          <p:nvPr/>
        </p:nvSpPr>
        <p:spPr bwMode="auto">
          <a:xfrm>
            <a:off x="2138958" y="2335070"/>
            <a:ext cx="6021388" cy="438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7" tIns="34289" rIns="68577" bIns="3428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          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则它的补角为</a:t>
            </a:r>
            <a:r>
              <a:rPr lang="en-US" altLang="zh-CN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(180°–</a:t>
            </a:r>
            <a:r>
              <a:rPr lang="en-US" altLang="zh-CN" sz="2400" b="1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 x</a:t>
            </a:r>
            <a:r>
              <a:rPr lang="en-US" altLang="zh-CN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°),</a:t>
            </a:r>
          </a:p>
        </p:txBody>
      </p:sp>
      <p:sp>
        <p:nvSpPr>
          <p:cNvPr id="13324" name="文本框 13323"/>
          <p:cNvSpPr txBox="1">
            <a:spLocks noChangeArrowheads="1"/>
          </p:cNvSpPr>
          <p:nvPr/>
        </p:nvSpPr>
        <p:spPr bwMode="auto">
          <a:xfrm>
            <a:off x="2895606" y="2437754"/>
            <a:ext cx="746125" cy="854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7" tIns="34289" rIns="68577" bIns="3428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           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得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3325" name="文本框 13324"/>
          <p:cNvSpPr txBox="1">
            <a:spLocks noChangeArrowheads="1"/>
          </p:cNvSpPr>
          <p:nvPr/>
        </p:nvSpPr>
        <p:spPr bwMode="auto">
          <a:xfrm>
            <a:off x="2666009" y="1835350"/>
            <a:ext cx="5251450" cy="438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7" tIns="34289" rIns="68577" bIns="3428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70C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   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设这个角为</a:t>
            </a:r>
            <a:r>
              <a:rPr lang="en-US" altLang="zh-CN" sz="2400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°,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0"/>
      <p:bldP spid="13317" grpId="0"/>
      <p:bldP spid="13318" grpId="0"/>
      <p:bldP spid="13319" grpId="0"/>
      <p:bldP spid="13324" grpId="0"/>
      <p:bldP spid="133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/>
          <p:nvPr>
            <p:extLst>
              <p:ext uri="{D42A27DB-BD31-4B8C-83A1-F6EECF244321}">
                <p14:modId xmlns:p14="http://schemas.microsoft.com/office/powerpoint/2010/main" val="599791556"/>
              </p:ext>
            </p:extLst>
          </p:nvPr>
        </p:nvGraphicFramePr>
        <p:xfrm>
          <a:off x="1485900" y="624547"/>
          <a:ext cx="6115050" cy="4179927"/>
        </p:xfrm>
        <a:graphic>
          <a:graphicData uri="http://schemas.openxmlformats.org/drawingml/2006/table">
            <a:tbl>
              <a:tblPr/>
              <a:tblGrid>
                <a:gridCol w="1257300"/>
                <a:gridCol w="2412365"/>
                <a:gridCol w="2445385"/>
              </a:tblGrid>
              <a:tr h="548619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2100" b="1" dirty="0">
                        <a:latin typeface="+mn-lt"/>
                        <a:ea typeface="黑体" panose="02010609060101010101" pitchFamily="49" charset="-122"/>
                      </a:endParaRPr>
                    </a:p>
                  </a:txBody>
                  <a:tcPr marL="68580" marR="68580" marT="34286" marB="34286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b="1" dirty="0">
                          <a:latin typeface="+mn-lt"/>
                          <a:ea typeface="黑体" panose="02010609060101010101" pitchFamily="49" charset="-122"/>
                        </a:rPr>
                        <a:t>互余</a:t>
                      </a:r>
                    </a:p>
                  </a:txBody>
                  <a:tcPr marL="68580" marR="68580" marT="34286" marB="34286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b="1" dirty="0">
                          <a:latin typeface="+mn-lt"/>
                          <a:ea typeface="黑体" panose="02010609060101010101" pitchFamily="49" charset="-122"/>
                        </a:rPr>
                        <a:t>互补</a:t>
                      </a:r>
                    </a:p>
                  </a:txBody>
                  <a:tcPr marL="68580" marR="68580" marT="34286" marB="34286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08454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ts val="4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2100" b="1" dirty="0">
                          <a:latin typeface="+mn-lt"/>
                          <a:ea typeface="黑体" panose="02010609060101010101" pitchFamily="49" charset="-122"/>
                        </a:rPr>
                        <a:t>两角间的数量关系</a:t>
                      </a:r>
                    </a:p>
                  </a:txBody>
                  <a:tcPr marL="68580" marR="68580" marT="34286" marB="34286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2100" b="1" i="0" dirty="0">
                        <a:latin typeface="+mn-lt"/>
                        <a:ea typeface="黑体" panose="02010609060101010101" pitchFamily="49" charset="-122"/>
                      </a:endParaRPr>
                    </a:p>
                  </a:txBody>
                  <a:tcPr marL="68580" marR="68580" marT="34286" marB="34286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2100" b="1" i="0" dirty="0">
                        <a:latin typeface="+mn-lt"/>
                        <a:ea typeface="黑体" panose="02010609060101010101" pitchFamily="49" charset="-122"/>
                      </a:endParaRPr>
                    </a:p>
                  </a:txBody>
                  <a:tcPr marL="68580" marR="68580" marT="34286" marB="34286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3654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b="1" dirty="0">
                          <a:latin typeface="+mn-lt"/>
                          <a:ea typeface="黑体" panose="02010609060101010101" pitchFamily="49" charset="-122"/>
                        </a:rPr>
                        <a:t>对应图形</a:t>
                      </a:r>
                    </a:p>
                  </a:txBody>
                  <a:tcPr marL="68580" marR="68580" marT="34286" marB="34286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2100" b="1" dirty="0">
                        <a:latin typeface="+mn-lt"/>
                        <a:ea typeface="黑体" panose="02010609060101010101" pitchFamily="49" charset="-122"/>
                      </a:endParaRPr>
                    </a:p>
                  </a:txBody>
                  <a:tcPr marL="68580" marR="68580" marT="34286" marB="34286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2100" b="1" dirty="0">
                        <a:latin typeface="+mn-lt"/>
                        <a:ea typeface="黑体" panose="02010609060101010101" pitchFamily="49" charset="-122"/>
                      </a:endParaRPr>
                    </a:p>
                  </a:txBody>
                  <a:tcPr marL="68580" marR="68580" marT="34286" marB="34286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0181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230000"/>
                        </a:lnSpc>
                        <a:buNone/>
                      </a:pPr>
                      <a:r>
                        <a:rPr lang="zh-CN" altLang="en-US" sz="2100" b="1" dirty="0">
                          <a:latin typeface="+mn-lt"/>
                          <a:ea typeface="黑体" panose="02010609060101010101" pitchFamily="49" charset="-122"/>
                        </a:rPr>
                        <a:t>性质</a:t>
                      </a:r>
                    </a:p>
                  </a:txBody>
                  <a:tcPr marL="68580" marR="68580" marT="34286" marB="34286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2100" b="1" dirty="0">
                        <a:latin typeface="+mn-lt"/>
                        <a:ea typeface="黑体" panose="02010609060101010101" pitchFamily="49" charset="-122"/>
                      </a:endParaRPr>
                    </a:p>
                  </a:txBody>
                  <a:tcPr marL="68580" marR="68580" marT="34286" marB="34286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2100" b="1" dirty="0">
                        <a:latin typeface="+mn-lt"/>
                        <a:ea typeface="黑体" panose="02010609060101010101" pitchFamily="49" charset="-122"/>
                      </a:endParaRPr>
                    </a:p>
                  </a:txBody>
                  <a:tcPr marL="68580" marR="68580" marT="34286" marB="34286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533" name="文本框 21532"/>
          <p:cNvSpPr txBox="1">
            <a:spLocks noChangeArrowheads="1"/>
          </p:cNvSpPr>
          <p:nvPr/>
        </p:nvSpPr>
        <p:spPr bwMode="auto">
          <a:xfrm>
            <a:off x="5363099" y="3681413"/>
            <a:ext cx="2114550" cy="1118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4000"/>
              </a:lnSpc>
              <a:buFont typeface="Arial" panose="020B0604020202020204" pitchFamily="34" charset="0"/>
              <a:buNone/>
            </a:pPr>
            <a:r>
              <a:rPr lang="zh-CN" altLang="en-US" sz="21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同角或等角的</a:t>
            </a:r>
          </a:p>
          <a:p>
            <a:pPr algn="ctr" eaLnBrk="1" hangingPunct="1">
              <a:lnSpc>
                <a:spcPts val="4000"/>
              </a:lnSpc>
              <a:buFont typeface="Arial" panose="020B0604020202020204" pitchFamily="34" charset="0"/>
              <a:buNone/>
            </a:pPr>
            <a:r>
              <a:rPr lang="zh-CN" altLang="en-US" sz="21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补角相等</a:t>
            </a:r>
          </a:p>
        </p:txBody>
      </p:sp>
      <p:pic>
        <p:nvPicPr>
          <p:cNvPr id="21528" name="图片 21527" descr="U)~)ZD53]@IZ@IFZVYFAWDC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" t="11571" r="-969" b="-1447"/>
          <a:stretch>
            <a:fillRect/>
          </a:stretch>
        </p:blipFill>
        <p:spPr bwMode="auto">
          <a:xfrm>
            <a:off x="3057525" y="2400300"/>
            <a:ext cx="1763713" cy="1393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9" name="图片 21528" descr="EQ]NN40$T~Z[[$ZZTH9YP{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919" y="2319828"/>
            <a:ext cx="2286000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32" name="文本框 21531"/>
          <p:cNvSpPr txBox="1">
            <a:spLocks noChangeArrowheads="1"/>
          </p:cNvSpPr>
          <p:nvPr/>
        </p:nvSpPr>
        <p:spPr bwMode="auto">
          <a:xfrm>
            <a:off x="2972761" y="3675063"/>
            <a:ext cx="2114550" cy="1118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4000"/>
              </a:lnSpc>
              <a:buFont typeface="Arial" panose="020B0604020202020204" pitchFamily="34" charset="0"/>
              <a:buNone/>
            </a:pPr>
            <a:r>
              <a:rPr lang="zh-CN" altLang="en-US" sz="21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同角或等角的</a:t>
            </a:r>
          </a:p>
          <a:p>
            <a:pPr algn="ctr" eaLnBrk="1" hangingPunct="1">
              <a:lnSpc>
                <a:spcPts val="4000"/>
              </a:lnSpc>
              <a:buFont typeface="Arial" panose="020B0604020202020204" pitchFamily="34" charset="0"/>
              <a:buNone/>
            </a:pPr>
            <a:r>
              <a:rPr lang="zh-CN" altLang="en-US" sz="21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余角相等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929162" y="1238823"/>
            <a:ext cx="20778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1+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2=90°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63099" y="1215135"/>
            <a:ext cx="22317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1+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2=180°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908495" y="1691817"/>
            <a:ext cx="20056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1=90°-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2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340591" y="1676800"/>
            <a:ext cx="21595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1=180°-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2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0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10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33" grpId="0"/>
      <p:bldP spid="21532" grpId="0"/>
      <p:bldP spid="2" grpId="0"/>
      <p:bldP spid="19" grpId="0"/>
      <p:bldP spid="20" grpId="0"/>
      <p:bldP spid="2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36010" y="1923678"/>
            <a:ext cx="5987009" cy="715564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solidFill>
                  <a:prstClr val="white"/>
                </a:solidFill>
                <a:latin typeface="黑体" pitchFamily="49" charset="-122"/>
                <a:ea typeface="黑体" pitchFamily="49" charset="-122"/>
              </a:rPr>
              <a:t>完成课后练习题</a:t>
            </a:r>
            <a:r>
              <a:rPr lang="en-US" altLang="zh-CN" sz="3200" dirty="0" smtClean="0">
                <a:solidFill>
                  <a:prstClr val="white"/>
                </a:solidFill>
                <a:latin typeface="黑体" pitchFamily="49" charset="-122"/>
                <a:ea typeface="黑体" pitchFamily="49" charset="-122"/>
              </a:rPr>
              <a:t>.</a:t>
            </a:r>
            <a:endParaRPr lang="zh-CN" altLang="en-US" sz="3200" dirty="0">
              <a:solidFill>
                <a:prstClr val="white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3452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BBD9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58"/>
          <a:stretch>
            <a:fillRect/>
          </a:stretch>
        </p:blipFill>
        <p:spPr bwMode="auto">
          <a:xfrm>
            <a:off x="5724128" y="1369048"/>
            <a:ext cx="3071813" cy="184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683568" y="1131590"/>
            <a:ext cx="4906962" cy="2041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黑体" panose="02010609060101010101" pitchFamily="49" charset="-122"/>
              </a:rPr>
              <a:t>       </a:t>
            </a:r>
            <a:r>
              <a:rPr lang="zh-CN" altLang="en-US" sz="28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黑体" panose="02010609060101010101" pitchFamily="49" charset="-122"/>
              </a:rPr>
              <a:t>如图坝底是由石块堆积而成，要测出</a:t>
            </a:r>
            <a:r>
              <a:rPr lang="en-US" altLang="zh-CN" sz="28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黑体" panose="02010609060101010101" pitchFamily="49" charset="-122"/>
              </a:rPr>
              <a:t>∠1</a:t>
            </a:r>
            <a:r>
              <a:rPr lang="zh-CN" altLang="en-US" sz="28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黑体" panose="02010609060101010101" pitchFamily="49" charset="-122"/>
              </a:rPr>
              <a:t>的度数，你有什么简单的方法吗？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67544" y="3474493"/>
            <a:ext cx="8153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dirty="0">
                <a:latin typeface="Times New Roman" pitchFamily="18" charset="0"/>
                <a:ea typeface="楷体_GB2312" pitchFamily="49" charset="-122"/>
                <a:cs typeface="Times New Roman" pitchFamily="18" charset="0"/>
                <a:sym typeface="黑体" panose="02010609060101010101" pitchFamily="49" charset="-122"/>
              </a:rPr>
              <a:t>    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  <a:sym typeface="黑体" panose="02010609060101010101" pitchFamily="49" charset="-122"/>
              </a:rPr>
              <a:t>要解决这问题，我们先来学习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黑体" panose="02010609060101010101" pitchFamily="49" charset="-122"/>
              </a:rPr>
              <a:t>余角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  <a:sym typeface="黑体" panose="02010609060101010101" pitchFamily="49" charset="-122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黑体" panose="02010609060101010101" pitchFamily="49" charset="-122"/>
              </a:rPr>
              <a:t>补角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  <a:sym typeface="黑体" panose="02010609060101010101" pitchFamily="49" charset="-122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187625" y="3579862"/>
            <a:ext cx="7223072" cy="990408"/>
          </a:xfrm>
          <a:prstGeom prst="round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5">
                        <a:shade val="51000"/>
                        <a:satMod val="130000"/>
                      </a:schemeClr>
                    </a:gs>
                    <a:gs pos="80000">
                      <a:schemeClr val="accent5">
                        <a:shade val="93000"/>
                        <a:satMod val="130000"/>
                      </a:schemeClr>
                    </a:gs>
                    <a:gs pos="100000">
                      <a:schemeClr val="accent5">
                        <a:shade val="94000"/>
                        <a:satMod val="135000"/>
                      </a:schemeClr>
                    </a:gs>
                  </a:gsLst>
                  <a:lin ang="16200000" scaled="0"/>
                </a:gradFill>
              </a14:hiddenFill>
            </a:ext>
          </a:ex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68580" tIns="34290" rIns="68580" bIns="34290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350" noProof="1">
              <a:solidFill>
                <a:schemeClr val="tx1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 bwMode="auto">
          <a:xfrm>
            <a:off x="5743997" y="2061715"/>
            <a:ext cx="1495425" cy="1517650"/>
            <a:chOff x="8365" y="2509"/>
            <a:chExt cx="3140" cy="3189"/>
          </a:xfrm>
        </p:grpSpPr>
        <p:sp>
          <p:nvSpPr>
            <p:cNvPr id="28695" name="Line 7"/>
            <p:cNvSpPr>
              <a:spLocks noChangeShapeType="1"/>
            </p:cNvSpPr>
            <p:nvPr/>
          </p:nvSpPr>
          <p:spPr bwMode="auto">
            <a:xfrm flipV="1">
              <a:off x="8421" y="5411"/>
              <a:ext cx="308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28696" name="组合 9"/>
            <p:cNvGrpSpPr/>
            <p:nvPr/>
          </p:nvGrpSpPr>
          <p:grpSpPr bwMode="auto">
            <a:xfrm>
              <a:off x="8365" y="2509"/>
              <a:ext cx="2943" cy="3189"/>
              <a:chOff x="8365" y="2509"/>
              <a:chExt cx="2943" cy="3189"/>
            </a:xfrm>
          </p:grpSpPr>
          <p:sp>
            <p:nvSpPr>
              <p:cNvPr id="28697" name="弧形 5"/>
              <p:cNvSpPr>
                <a:spLocks noChangeArrowheads="1"/>
              </p:cNvSpPr>
              <p:nvPr/>
            </p:nvSpPr>
            <p:spPr bwMode="auto">
              <a:xfrm rot="1380000">
                <a:off x="8365" y="4702"/>
                <a:ext cx="996" cy="996"/>
              </a:xfrm>
              <a:custGeom>
                <a:avLst/>
                <a:gdLst>
                  <a:gd name="T0" fmla="*/ 526 w 996"/>
                  <a:gd name="T1" fmla="*/ 0 h 996"/>
                  <a:gd name="T2" fmla="*/ 995 w 996"/>
                  <a:gd name="T3" fmla="*/ 497 h 996"/>
                  <a:gd name="T4" fmla="*/ 498 w 996"/>
                  <a:gd name="T5" fmla="*/ 498 h 996"/>
                  <a:gd name="T6" fmla="*/ 526 w 996"/>
                  <a:gd name="T7" fmla="*/ 0 h 996"/>
                  <a:gd name="T8" fmla="*/ 995 w 996"/>
                  <a:gd name="T9" fmla="*/ 497 h 9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96" h="996" stroke="0">
                    <a:moveTo>
                      <a:pt x="526" y="0"/>
                    </a:moveTo>
                    <a:cubicBezTo>
                      <a:pt x="788" y="15"/>
                      <a:pt x="995" y="232"/>
                      <a:pt x="995" y="497"/>
                    </a:cubicBezTo>
                    <a:lnTo>
                      <a:pt x="498" y="498"/>
                    </a:lnTo>
                    <a:lnTo>
                      <a:pt x="526" y="0"/>
                    </a:lnTo>
                    <a:close/>
                  </a:path>
                  <a:path w="996" h="996" fill="none">
                    <a:moveTo>
                      <a:pt x="526" y="0"/>
                    </a:moveTo>
                    <a:cubicBezTo>
                      <a:pt x="788" y="15"/>
                      <a:pt x="995" y="232"/>
                      <a:pt x="995" y="497"/>
                    </a:cubicBezTo>
                  </a:path>
                </a:pathLst>
              </a:custGeom>
              <a:noFill/>
              <a:ln w="38100">
                <a:solidFill>
                  <a:srgbClr val="FF99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28698" name="组合 8"/>
              <p:cNvGrpSpPr/>
              <p:nvPr/>
            </p:nvGrpSpPr>
            <p:grpSpPr bwMode="auto">
              <a:xfrm>
                <a:off x="8406" y="2509"/>
                <a:ext cx="2902" cy="2976"/>
                <a:chOff x="8406" y="2509"/>
                <a:chExt cx="2902" cy="2976"/>
              </a:xfrm>
            </p:grpSpPr>
            <p:sp>
              <p:nvSpPr>
                <p:cNvPr id="28699" name="Line 6"/>
                <p:cNvSpPr>
                  <a:spLocks noChangeShapeType="1"/>
                </p:cNvSpPr>
                <p:nvPr/>
              </p:nvSpPr>
              <p:spPr bwMode="auto">
                <a:xfrm flipH="1">
                  <a:off x="8406" y="2509"/>
                  <a:ext cx="2902" cy="290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8700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9296" y="4615"/>
                  <a:ext cx="907" cy="8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100" b="1" dirty="0">
                      <a:latin typeface="Times New Roman" pitchFamily="18" charset="0"/>
                      <a:cs typeface="Times New Roman" pitchFamily="18" charset="0"/>
                    </a:rPr>
                    <a:t>1</a:t>
                  </a:r>
                </a:p>
              </p:txBody>
            </p:sp>
          </p:grpSp>
        </p:grpSp>
      </p:grpSp>
      <p:sp>
        <p:nvSpPr>
          <p:cNvPr id="44044" name="Line 12"/>
          <p:cNvSpPr>
            <a:spLocks noChangeShapeType="1"/>
          </p:cNvSpPr>
          <p:nvPr/>
        </p:nvSpPr>
        <p:spPr bwMode="auto">
          <a:xfrm>
            <a:off x="5769397" y="3188840"/>
            <a:ext cx="260350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045" name="Line 13"/>
          <p:cNvSpPr>
            <a:spLocks noChangeShapeType="1"/>
          </p:cNvSpPr>
          <p:nvPr/>
        </p:nvSpPr>
        <p:spPr bwMode="auto">
          <a:xfrm>
            <a:off x="6021809" y="3182490"/>
            <a:ext cx="0" cy="258762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043" name="Text Box 11"/>
          <p:cNvSpPr txBox="1">
            <a:spLocks noChangeArrowheads="1"/>
          </p:cNvSpPr>
          <p:nvPr/>
        </p:nvSpPr>
        <p:spPr bwMode="auto">
          <a:xfrm>
            <a:off x="1187624" y="3579862"/>
            <a:ext cx="7343979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ts val="3800"/>
              </a:lnSpc>
              <a:buFont typeface="Arial" panose="020B0604020202020204" pitchFamily="34" charset="0"/>
              <a:buNone/>
              <a:defRPr/>
            </a:pPr>
            <a:r>
              <a:rPr lang="en-US" altLang="zh-CN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      </a:t>
            </a:r>
            <a:r>
              <a:rPr lang="zh-CN" altLang="en-US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 </a:t>
            </a:r>
            <a:r>
              <a:rPr lang="zh-CN" altLang="en-US" sz="210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  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如果两个角的和</a:t>
            </a:r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等于</a:t>
            </a:r>
            <a:r>
              <a:rPr lang="en-US" altLang="zh-CN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90</a:t>
            </a:r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直角 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，就说这两个角互为</a:t>
            </a:r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余角 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简称为两个角互余 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).</a:t>
            </a:r>
            <a:endParaRPr lang="en-US" altLang="zh-CN" sz="2400" b="1" dirty="0">
              <a:latin typeface="Times New Roman" pitchFamily="18" charset="0"/>
              <a:cs typeface="Times New Roman" pitchFamily="18" charset="0"/>
              <a:sym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 bwMode="auto">
          <a:xfrm>
            <a:off x="2600747" y="1817240"/>
            <a:ext cx="1595437" cy="1730375"/>
            <a:chOff x="2861" y="1923"/>
            <a:chExt cx="3350" cy="3634"/>
          </a:xfrm>
        </p:grpSpPr>
        <p:sp>
          <p:nvSpPr>
            <p:cNvPr id="28691" name="Line 2"/>
            <p:cNvSpPr>
              <a:spLocks noChangeShapeType="1"/>
            </p:cNvSpPr>
            <p:nvPr/>
          </p:nvSpPr>
          <p:spPr bwMode="auto">
            <a:xfrm flipH="1">
              <a:off x="3309" y="2519"/>
              <a:ext cx="2902" cy="290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692" name="Line 3"/>
            <p:cNvSpPr>
              <a:spLocks noChangeShapeType="1"/>
            </p:cNvSpPr>
            <p:nvPr/>
          </p:nvSpPr>
          <p:spPr bwMode="auto">
            <a:xfrm>
              <a:off x="3309" y="1923"/>
              <a:ext cx="0" cy="349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693" name="Text Box 5"/>
            <p:cNvSpPr txBox="1">
              <a:spLocks noChangeArrowheads="1"/>
            </p:cNvSpPr>
            <p:nvPr/>
          </p:nvSpPr>
          <p:spPr bwMode="auto">
            <a:xfrm>
              <a:off x="3502" y="3672"/>
              <a:ext cx="634" cy="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100" b="1" dirty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sp>
          <p:nvSpPr>
            <p:cNvPr id="28694" name="弧形 6"/>
            <p:cNvSpPr>
              <a:spLocks noChangeArrowheads="1"/>
            </p:cNvSpPr>
            <p:nvPr/>
          </p:nvSpPr>
          <p:spPr bwMode="auto">
            <a:xfrm rot="-1500000">
              <a:off x="2861" y="4352"/>
              <a:ext cx="1205" cy="1205"/>
            </a:xfrm>
            <a:custGeom>
              <a:avLst/>
              <a:gdLst>
                <a:gd name="T0" fmla="*/ 731 w 1205"/>
                <a:gd name="T1" fmla="*/ 13 h 1205"/>
                <a:gd name="T2" fmla="*/ 1204 w 1205"/>
                <a:gd name="T3" fmla="*/ 601 h 1205"/>
                <a:gd name="T4" fmla="*/ 602 w 1205"/>
                <a:gd name="T5" fmla="*/ 602 h 1205"/>
                <a:gd name="T6" fmla="*/ 731 w 1205"/>
                <a:gd name="T7" fmla="*/ 13 h 1205"/>
                <a:gd name="T8" fmla="*/ 1204 w 1205"/>
                <a:gd name="T9" fmla="*/ 601 h 12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05" h="1205" stroke="0">
                  <a:moveTo>
                    <a:pt x="731" y="13"/>
                  </a:moveTo>
                  <a:cubicBezTo>
                    <a:pt x="1001" y="72"/>
                    <a:pt x="1204" y="313"/>
                    <a:pt x="1204" y="601"/>
                  </a:cubicBezTo>
                  <a:lnTo>
                    <a:pt x="602" y="602"/>
                  </a:lnTo>
                  <a:lnTo>
                    <a:pt x="731" y="13"/>
                  </a:lnTo>
                  <a:close/>
                </a:path>
                <a:path w="1205" h="1205" fill="none">
                  <a:moveTo>
                    <a:pt x="731" y="13"/>
                  </a:moveTo>
                  <a:cubicBezTo>
                    <a:pt x="1001" y="72"/>
                    <a:pt x="1204" y="313"/>
                    <a:pt x="1204" y="601"/>
                  </a:cubicBezTo>
                </a:path>
              </a:pathLst>
            </a:custGeom>
            <a:noFill/>
            <a:ln w="38100">
              <a:solidFill>
                <a:srgbClr val="FF99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8677" name="文本框 6151"/>
          <p:cNvSpPr txBox="1">
            <a:spLocks noChangeArrowheads="1"/>
          </p:cNvSpPr>
          <p:nvPr/>
        </p:nvSpPr>
        <p:spPr bwMode="auto">
          <a:xfrm>
            <a:off x="4365620" y="1103883"/>
            <a:ext cx="2660015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宋体" panose="02010600030101010101" pitchFamily="2" charset="-122"/>
              </a:rPr>
              <a:t>余角和补角的概念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862716" y="1103883"/>
            <a:ext cx="3666199" cy="461665"/>
            <a:chOff x="460374" y="864542"/>
            <a:chExt cx="3666199" cy="461665"/>
          </a:xfrm>
        </p:grpSpPr>
        <p:grpSp>
          <p:nvGrpSpPr>
            <p:cNvPr id="25" name="组合 24"/>
            <p:cNvGrpSpPr/>
            <p:nvPr/>
          </p:nvGrpSpPr>
          <p:grpSpPr>
            <a:xfrm>
              <a:off x="460374" y="864542"/>
              <a:ext cx="3666199" cy="461665"/>
              <a:chOff x="460374" y="864542"/>
              <a:chExt cx="3666199" cy="461665"/>
            </a:xfrm>
          </p:grpSpPr>
          <p:sp>
            <p:nvSpPr>
              <p:cNvPr id="27" name="圆角矩形 26"/>
              <p:cNvSpPr/>
              <p:nvPr/>
            </p:nvSpPr>
            <p:spPr>
              <a:xfrm>
                <a:off x="460374" y="916940"/>
                <a:ext cx="1812920" cy="369570"/>
              </a:xfrm>
              <a:prstGeom prst="roundRect">
                <a:avLst/>
              </a:prstGeom>
              <a:solidFill>
                <a:srgbClr val="009FB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8" name="文本框 22"/>
              <p:cNvSpPr txBox="1"/>
              <p:nvPr/>
            </p:nvSpPr>
            <p:spPr>
              <a:xfrm>
                <a:off x="560661" y="864542"/>
                <a:ext cx="356591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学生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活动一</a:t>
                </a:r>
                <a:r>
                  <a:rPr lang="en-US" altLang="zh-CN" sz="2400" dirty="0" smtClean="0">
                    <a:solidFill>
                      <a:srgbClr val="000000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 </a:t>
                </a:r>
                <a:r>
                  <a:rPr lang="zh-CN" altLang="en-US" sz="2400" dirty="0" smtClean="0"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【一起探究】</a:t>
                </a:r>
                <a:endParaRPr lang="zh-CN" altLang="en-US" sz="2400" dirty="0"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  <a:sym typeface="+mn-ea"/>
                </a:endParaRPr>
              </a:p>
            </p:txBody>
          </p:sp>
        </p:grpSp>
        <p:cxnSp>
          <p:nvCxnSpPr>
            <p:cNvPr id="26" name="直接连接符 25"/>
            <p:cNvCxnSpPr/>
            <p:nvPr/>
          </p:nvCxnSpPr>
          <p:spPr>
            <a:xfrm>
              <a:off x="554355" y="914400"/>
              <a:ext cx="0" cy="361950"/>
            </a:xfrm>
            <a:prstGeom prst="line">
              <a:avLst/>
            </a:prstGeom>
            <a:ln w="19050" cmpd="sng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2"/>
          <p:cNvSpPr txBox="1">
            <a:spLocks noChangeArrowheads="1"/>
          </p:cNvSpPr>
          <p:nvPr/>
        </p:nvSpPr>
        <p:spPr bwMode="auto">
          <a:xfrm>
            <a:off x="1073047" y="3540056"/>
            <a:ext cx="7447694" cy="1384995"/>
          </a:xfrm>
          <a:prstGeom prst="rect">
            <a:avLst/>
          </a:prstGeom>
          <a:solidFill>
            <a:srgbClr val="F2F5D7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00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Arial" panose="020B0604020202020204" pitchFamily="34" charset="0"/>
              </a:rPr>
              <a:t>            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如图，可以说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∠1 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是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∠2 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的余角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，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  <a:sym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或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∠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2 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是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∠1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的余角，或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∠1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和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∠2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互余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.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285 -0.00278 L 0.32118 -0.0024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0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bldLvl="0" animBg="1"/>
      <p:bldP spid="44043" grpId="0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3"/>
          <p:cNvSpPr txBox="1">
            <a:spLocks noChangeArrowheads="1"/>
          </p:cNvSpPr>
          <p:nvPr/>
        </p:nvSpPr>
        <p:spPr bwMode="auto">
          <a:xfrm>
            <a:off x="1867448" y="1064419"/>
            <a:ext cx="57288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图中给出的各角，哪些互为余角？</a:t>
            </a:r>
          </a:p>
        </p:txBody>
      </p:sp>
      <p:sp>
        <p:nvSpPr>
          <p:cNvPr id="29699" name="Line 4"/>
          <p:cNvSpPr>
            <a:spLocks noChangeShapeType="1"/>
          </p:cNvSpPr>
          <p:nvPr/>
        </p:nvSpPr>
        <p:spPr bwMode="auto">
          <a:xfrm rot="20572268" flipV="1">
            <a:off x="1957238" y="2008981"/>
            <a:ext cx="1296987" cy="269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00" name="Line 5"/>
          <p:cNvSpPr>
            <a:spLocks noChangeShapeType="1"/>
          </p:cNvSpPr>
          <p:nvPr/>
        </p:nvSpPr>
        <p:spPr bwMode="auto">
          <a:xfrm rot="-1026342">
            <a:off x="1976288" y="2262981"/>
            <a:ext cx="1431925" cy="539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01" name="Line 6"/>
          <p:cNvSpPr>
            <a:spLocks noChangeShapeType="1"/>
          </p:cNvSpPr>
          <p:nvPr/>
        </p:nvSpPr>
        <p:spPr bwMode="auto">
          <a:xfrm rot="-5400000">
            <a:off x="6764187" y="3151982"/>
            <a:ext cx="593725" cy="11874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02" name="Line 7"/>
          <p:cNvSpPr>
            <a:spLocks noChangeShapeType="1"/>
          </p:cNvSpPr>
          <p:nvPr/>
        </p:nvSpPr>
        <p:spPr bwMode="auto">
          <a:xfrm rot="5400000" flipV="1">
            <a:off x="7278538" y="3826669"/>
            <a:ext cx="971550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03" name="Line 8"/>
          <p:cNvSpPr>
            <a:spLocks noChangeShapeType="1"/>
          </p:cNvSpPr>
          <p:nvPr/>
        </p:nvSpPr>
        <p:spPr bwMode="auto">
          <a:xfrm>
            <a:off x="4090838" y="2315369"/>
            <a:ext cx="124301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04" name="Line 9"/>
          <p:cNvSpPr>
            <a:spLocks noChangeShapeType="1"/>
          </p:cNvSpPr>
          <p:nvPr/>
        </p:nvSpPr>
        <p:spPr bwMode="auto">
          <a:xfrm rot="2789225" flipV="1">
            <a:off x="2317601" y="3104356"/>
            <a:ext cx="0" cy="12414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05" name="Line 10"/>
          <p:cNvSpPr>
            <a:spLocks noChangeShapeType="1"/>
          </p:cNvSpPr>
          <p:nvPr/>
        </p:nvSpPr>
        <p:spPr bwMode="auto">
          <a:xfrm flipV="1">
            <a:off x="4090838" y="1667669"/>
            <a:ext cx="1295400" cy="647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06" name="Line 11"/>
          <p:cNvSpPr>
            <a:spLocks noChangeShapeType="1"/>
          </p:cNvSpPr>
          <p:nvPr/>
        </p:nvSpPr>
        <p:spPr bwMode="auto">
          <a:xfrm rot="2793995" flipV="1">
            <a:off x="1901676" y="4034631"/>
            <a:ext cx="1117600" cy="6191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07" name="Text Box 13"/>
          <p:cNvSpPr txBox="1">
            <a:spLocks noChangeArrowheads="1"/>
          </p:cNvSpPr>
          <p:nvPr/>
        </p:nvSpPr>
        <p:spPr bwMode="auto">
          <a:xfrm>
            <a:off x="2728762" y="1943895"/>
            <a:ext cx="5902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15</a:t>
            </a:r>
            <a:r>
              <a:rPr lang="en-US" altLang="zh-CN" b="1" baseline="4200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o</a:t>
            </a:r>
          </a:p>
        </p:txBody>
      </p:sp>
      <p:sp>
        <p:nvSpPr>
          <p:cNvPr id="29708" name="Text Box 15"/>
          <p:cNvSpPr txBox="1">
            <a:spLocks noChangeArrowheads="1"/>
          </p:cNvSpPr>
          <p:nvPr/>
        </p:nvSpPr>
        <p:spPr bwMode="auto">
          <a:xfrm>
            <a:off x="4576613" y="1991519"/>
            <a:ext cx="809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b="1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24</a:t>
            </a:r>
            <a:r>
              <a:rPr lang="en-US" altLang="zh-CN" b="1" baseline="4200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o</a:t>
            </a:r>
            <a:endParaRPr lang="en-US" altLang="zh-CN" b="1">
              <a:latin typeface="Times New Roman" pitchFamily="18" charset="0"/>
              <a:ea typeface="黑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29709" name="Text Box 17"/>
          <p:cNvSpPr txBox="1">
            <a:spLocks noChangeArrowheads="1"/>
          </p:cNvSpPr>
          <p:nvPr/>
        </p:nvSpPr>
        <p:spPr bwMode="auto">
          <a:xfrm>
            <a:off x="2147738" y="3934619"/>
            <a:ext cx="7572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b="1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66</a:t>
            </a:r>
            <a:r>
              <a:rPr lang="en-US" altLang="zh-CN" b="1" baseline="4200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o</a:t>
            </a:r>
            <a:endParaRPr lang="en-US" altLang="zh-CN" b="1">
              <a:latin typeface="Times New Roman" pitchFamily="18" charset="0"/>
              <a:ea typeface="黑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29710" name="Text Box 19"/>
          <p:cNvSpPr txBox="1">
            <a:spLocks noChangeArrowheads="1"/>
          </p:cNvSpPr>
          <p:nvPr/>
        </p:nvSpPr>
        <p:spPr bwMode="auto">
          <a:xfrm>
            <a:off x="7294413" y="3720305"/>
            <a:ext cx="6902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75</a:t>
            </a:r>
            <a:r>
              <a:rPr lang="en-US" altLang="zh-CN" b="1" baseline="4200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o</a:t>
            </a:r>
            <a:endParaRPr lang="en-US" altLang="zh-CN" b="1" dirty="0">
              <a:latin typeface="Times New Roman" pitchFamily="18" charset="0"/>
              <a:ea typeface="黑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29711" name="Line 20"/>
          <p:cNvSpPr>
            <a:spLocks noChangeShapeType="1"/>
          </p:cNvSpPr>
          <p:nvPr/>
        </p:nvSpPr>
        <p:spPr bwMode="auto">
          <a:xfrm flipH="1">
            <a:off x="6197450" y="1605756"/>
            <a:ext cx="1017588" cy="8191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12" name="Line 21"/>
          <p:cNvSpPr>
            <a:spLocks noChangeShapeType="1"/>
          </p:cNvSpPr>
          <p:nvPr/>
        </p:nvSpPr>
        <p:spPr bwMode="auto">
          <a:xfrm>
            <a:off x="6197450" y="2424906"/>
            <a:ext cx="1189038" cy="1619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13" name="Text Box 23"/>
          <p:cNvSpPr txBox="1">
            <a:spLocks noChangeArrowheads="1"/>
          </p:cNvSpPr>
          <p:nvPr/>
        </p:nvSpPr>
        <p:spPr bwMode="auto">
          <a:xfrm>
            <a:off x="6575275" y="2099469"/>
            <a:ext cx="1350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b="1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46.2</a:t>
            </a:r>
            <a:r>
              <a:rPr lang="en-US" altLang="zh-CN" b="1" baseline="4000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o</a:t>
            </a:r>
          </a:p>
        </p:txBody>
      </p:sp>
      <p:sp>
        <p:nvSpPr>
          <p:cNvPr id="29714" name="Line 24"/>
          <p:cNvSpPr>
            <a:spLocks noChangeShapeType="1"/>
          </p:cNvSpPr>
          <p:nvPr/>
        </p:nvSpPr>
        <p:spPr bwMode="auto">
          <a:xfrm flipH="1">
            <a:off x="4092425" y="3448844"/>
            <a:ext cx="919163" cy="9191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15" name="Line 25"/>
          <p:cNvSpPr>
            <a:spLocks noChangeShapeType="1"/>
          </p:cNvSpPr>
          <p:nvPr/>
        </p:nvSpPr>
        <p:spPr bwMode="auto">
          <a:xfrm>
            <a:off x="4092425" y="4368006"/>
            <a:ext cx="15668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16" name="Text Box 27"/>
          <p:cNvSpPr txBox="1">
            <a:spLocks noChangeArrowheads="1"/>
          </p:cNvSpPr>
          <p:nvPr/>
        </p:nvSpPr>
        <p:spPr bwMode="auto">
          <a:xfrm>
            <a:off x="4470250" y="3988594"/>
            <a:ext cx="685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b="1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43.8</a:t>
            </a:r>
            <a:r>
              <a:rPr lang="en-US" altLang="zh-CN" b="1" baseline="4000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o</a:t>
            </a:r>
          </a:p>
        </p:txBody>
      </p:sp>
      <p:sp>
        <p:nvSpPr>
          <p:cNvPr id="45084" name="Line 28"/>
          <p:cNvSpPr>
            <a:spLocks noChangeShapeType="1"/>
          </p:cNvSpPr>
          <p:nvPr/>
        </p:nvSpPr>
        <p:spPr bwMode="auto">
          <a:xfrm>
            <a:off x="2633513" y="2442369"/>
            <a:ext cx="4348162" cy="12858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085" name="Line 29"/>
          <p:cNvSpPr>
            <a:spLocks noChangeShapeType="1"/>
          </p:cNvSpPr>
          <p:nvPr/>
        </p:nvSpPr>
        <p:spPr bwMode="auto">
          <a:xfrm flipH="1">
            <a:off x="2633513" y="2424906"/>
            <a:ext cx="1943100" cy="11874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086" name="Line 30"/>
          <p:cNvSpPr>
            <a:spLocks noChangeShapeType="1"/>
          </p:cNvSpPr>
          <p:nvPr/>
        </p:nvSpPr>
        <p:spPr bwMode="auto">
          <a:xfrm flipH="1">
            <a:off x="5156050" y="2586831"/>
            <a:ext cx="1363663" cy="136366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20" name="弧形 6"/>
          <p:cNvSpPr>
            <a:spLocks noChangeArrowheads="1"/>
          </p:cNvSpPr>
          <p:nvPr/>
        </p:nvSpPr>
        <p:spPr bwMode="auto">
          <a:xfrm rot="420000">
            <a:off x="2423963" y="2140744"/>
            <a:ext cx="276225" cy="554037"/>
          </a:xfrm>
          <a:custGeom>
            <a:avLst/>
            <a:gdLst>
              <a:gd name="T0" fmla="*/ 86692 w 368300"/>
              <a:gd name="T1" fmla="*/ 1046 h 739775"/>
              <a:gd name="T2" fmla="*/ 143808 w 368300"/>
              <a:gd name="T3" fmla="*/ 73758 h 739775"/>
              <a:gd name="T4" fmla="*/ 77689 w 368300"/>
              <a:gd name="T5" fmla="*/ 155377 h 739775"/>
              <a:gd name="T6" fmla="*/ 86692 w 368300"/>
              <a:gd name="T7" fmla="*/ 1046 h 739775"/>
              <a:gd name="T8" fmla="*/ 143808 w 368300"/>
              <a:gd name="T9" fmla="*/ 73758 h 7397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68300" h="739775" stroke="0">
                <a:moveTo>
                  <a:pt x="205491" y="2492"/>
                </a:moveTo>
                <a:cubicBezTo>
                  <a:pt x="262769" y="15782"/>
                  <a:pt x="311982" y="81743"/>
                  <a:pt x="340877" y="175586"/>
                </a:cubicBezTo>
                <a:lnTo>
                  <a:pt x="184150" y="369887"/>
                </a:lnTo>
                <a:lnTo>
                  <a:pt x="205491" y="2492"/>
                </a:lnTo>
                <a:close/>
              </a:path>
              <a:path w="368300" h="739775" fill="none">
                <a:moveTo>
                  <a:pt x="205491" y="2492"/>
                </a:moveTo>
                <a:cubicBezTo>
                  <a:pt x="262769" y="15782"/>
                  <a:pt x="311982" y="81743"/>
                  <a:pt x="340877" y="175586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21" name="弧形 1"/>
          <p:cNvSpPr>
            <a:spLocks noChangeArrowheads="1"/>
          </p:cNvSpPr>
          <p:nvPr/>
        </p:nvSpPr>
        <p:spPr bwMode="auto">
          <a:xfrm rot="1680000">
            <a:off x="4249588" y="2083594"/>
            <a:ext cx="338137" cy="300037"/>
          </a:xfrm>
          <a:custGeom>
            <a:avLst/>
            <a:gdLst>
              <a:gd name="T0" fmla="*/ 107022 w 452120"/>
              <a:gd name="T1" fmla="*/ 730 h 401320"/>
              <a:gd name="T2" fmla="*/ 189134 w 452120"/>
              <a:gd name="T3" fmla="*/ 83851 h 401320"/>
              <a:gd name="T4" fmla="*/ 94567 w 452120"/>
              <a:gd name="T5" fmla="*/ 83852 h 401320"/>
              <a:gd name="T6" fmla="*/ 107022 w 452120"/>
              <a:gd name="T7" fmla="*/ 730 h 401320"/>
              <a:gd name="T8" fmla="*/ 189134 w 452120"/>
              <a:gd name="T9" fmla="*/ 83851 h 4013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52120" h="401320" stroke="0">
                <a:moveTo>
                  <a:pt x="255833" y="1747"/>
                </a:moveTo>
                <a:cubicBezTo>
                  <a:pt x="366662" y="14711"/>
                  <a:pt x="452120" y="98826"/>
                  <a:pt x="452120" y="200659"/>
                </a:cubicBezTo>
                <a:lnTo>
                  <a:pt x="226060" y="200660"/>
                </a:lnTo>
                <a:lnTo>
                  <a:pt x="255833" y="1747"/>
                </a:lnTo>
                <a:close/>
              </a:path>
              <a:path w="452120" h="401320" fill="none">
                <a:moveTo>
                  <a:pt x="255833" y="1747"/>
                </a:moveTo>
                <a:cubicBezTo>
                  <a:pt x="366662" y="14711"/>
                  <a:pt x="452120" y="98826"/>
                  <a:pt x="452120" y="200659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22" name="弧形 2"/>
          <p:cNvSpPr>
            <a:spLocks noChangeArrowheads="1"/>
          </p:cNvSpPr>
          <p:nvPr/>
        </p:nvSpPr>
        <p:spPr bwMode="auto">
          <a:xfrm rot="2040000">
            <a:off x="6121250" y="2104231"/>
            <a:ext cx="485775" cy="447675"/>
          </a:xfrm>
          <a:custGeom>
            <a:avLst/>
            <a:gdLst>
              <a:gd name="T0" fmla="*/ 166434 w 647065"/>
              <a:gd name="T1" fmla="*/ 2967 h 596900"/>
              <a:gd name="T2" fmla="*/ 273784 w 647065"/>
              <a:gd name="T3" fmla="*/ 125909 h 596900"/>
              <a:gd name="T4" fmla="*/ 136892 w 647065"/>
              <a:gd name="T5" fmla="*/ 125909 h 596900"/>
              <a:gd name="T6" fmla="*/ 166434 w 647065"/>
              <a:gd name="T7" fmla="*/ 2967 h 596900"/>
              <a:gd name="T8" fmla="*/ 273784 w 647065"/>
              <a:gd name="T9" fmla="*/ 125909 h 5969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47065" h="596900" stroke="0">
                <a:moveTo>
                  <a:pt x="393350" y="7032"/>
                </a:moveTo>
                <a:cubicBezTo>
                  <a:pt x="538552" y="36502"/>
                  <a:pt x="647064" y="155786"/>
                  <a:pt x="647064" y="298450"/>
                </a:cubicBezTo>
                <a:lnTo>
                  <a:pt x="323532" y="298450"/>
                </a:lnTo>
                <a:lnTo>
                  <a:pt x="393350" y="7032"/>
                </a:lnTo>
                <a:close/>
              </a:path>
              <a:path w="647065" h="596900" fill="none">
                <a:moveTo>
                  <a:pt x="393350" y="7032"/>
                </a:moveTo>
                <a:cubicBezTo>
                  <a:pt x="538552" y="36502"/>
                  <a:pt x="647064" y="155786"/>
                  <a:pt x="647064" y="298450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23" name="弧形 3"/>
          <p:cNvSpPr>
            <a:spLocks noChangeArrowheads="1"/>
          </p:cNvSpPr>
          <p:nvPr/>
        </p:nvSpPr>
        <p:spPr bwMode="auto">
          <a:xfrm rot="2040000">
            <a:off x="1687363" y="3883819"/>
            <a:ext cx="484187" cy="447675"/>
          </a:xfrm>
          <a:custGeom>
            <a:avLst/>
            <a:gdLst>
              <a:gd name="T0" fmla="*/ 164807 w 647065"/>
              <a:gd name="T1" fmla="*/ 2967 h 596900"/>
              <a:gd name="T2" fmla="*/ 271109 w 647065"/>
              <a:gd name="T3" fmla="*/ 125909 h 596900"/>
              <a:gd name="T4" fmla="*/ 135554 w 647065"/>
              <a:gd name="T5" fmla="*/ 125909 h 596900"/>
              <a:gd name="T6" fmla="*/ 164807 w 647065"/>
              <a:gd name="T7" fmla="*/ 2967 h 596900"/>
              <a:gd name="T8" fmla="*/ 271109 w 647065"/>
              <a:gd name="T9" fmla="*/ 125909 h 5969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47065" h="596900" stroke="0">
                <a:moveTo>
                  <a:pt x="393350" y="7032"/>
                </a:moveTo>
                <a:cubicBezTo>
                  <a:pt x="538552" y="36502"/>
                  <a:pt x="647064" y="155786"/>
                  <a:pt x="647064" y="298450"/>
                </a:cubicBezTo>
                <a:lnTo>
                  <a:pt x="323532" y="298450"/>
                </a:lnTo>
                <a:lnTo>
                  <a:pt x="393350" y="7032"/>
                </a:lnTo>
                <a:close/>
              </a:path>
              <a:path w="647065" h="596900" fill="none">
                <a:moveTo>
                  <a:pt x="393350" y="7032"/>
                </a:moveTo>
                <a:cubicBezTo>
                  <a:pt x="538552" y="36502"/>
                  <a:pt x="647064" y="155786"/>
                  <a:pt x="647064" y="298450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24" name="弧形 4"/>
          <p:cNvSpPr>
            <a:spLocks noChangeArrowheads="1"/>
          </p:cNvSpPr>
          <p:nvPr/>
        </p:nvSpPr>
        <p:spPr bwMode="auto">
          <a:xfrm rot="1440000">
            <a:off x="3998763" y="4045744"/>
            <a:ext cx="484187" cy="447675"/>
          </a:xfrm>
          <a:custGeom>
            <a:avLst/>
            <a:gdLst>
              <a:gd name="T0" fmla="*/ 164807 w 647065"/>
              <a:gd name="T1" fmla="*/ 2967 h 596900"/>
              <a:gd name="T2" fmla="*/ 271109 w 647065"/>
              <a:gd name="T3" fmla="*/ 125909 h 596900"/>
              <a:gd name="T4" fmla="*/ 135554 w 647065"/>
              <a:gd name="T5" fmla="*/ 125909 h 596900"/>
              <a:gd name="T6" fmla="*/ 164807 w 647065"/>
              <a:gd name="T7" fmla="*/ 2967 h 596900"/>
              <a:gd name="T8" fmla="*/ 271109 w 647065"/>
              <a:gd name="T9" fmla="*/ 125909 h 5969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47065" h="596900" stroke="0">
                <a:moveTo>
                  <a:pt x="393350" y="7032"/>
                </a:moveTo>
                <a:cubicBezTo>
                  <a:pt x="538552" y="36502"/>
                  <a:pt x="647064" y="155786"/>
                  <a:pt x="647064" y="298450"/>
                </a:cubicBezTo>
                <a:lnTo>
                  <a:pt x="323532" y="298450"/>
                </a:lnTo>
                <a:lnTo>
                  <a:pt x="393350" y="7032"/>
                </a:lnTo>
                <a:close/>
              </a:path>
              <a:path w="647065" h="596900" fill="none">
                <a:moveTo>
                  <a:pt x="393350" y="7032"/>
                </a:moveTo>
                <a:cubicBezTo>
                  <a:pt x="538552" y="36502"/>
                  <a:pt x="647064" y="155786"/>
                  <a:pt x="647064" y="298450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25" name="弧形 5"/>
          <p:cNvSpPr>
            <a:spLocks noChangeArrowheads="1"/>
          </p:cNvSpPr>
          <p:nvPr/>
        </p:nvSpPr>
        <p:spPr bwMode="auto">
          <a:xfrm rot="9480000">
            <a:off x="7364263" y="3247231"/>
            <a:ext cx="552450" cy="487363"/>
          </a:xfrm>
          <a:custGeom>
            <a:avLst/>
            <a:gdLst>
              <a:gd name="T0" fmla="*/ 168201 w 737870"/>
              <a:gd name="T1" fmla="*/ 508 h 651510"/>
              <a:gd name="T2" fmla="*/ 309684 w 737870"/>
              <a:gd name="T3" fmla="*/ 136359 h 651510"/>
              <a:gd name="T4" fmla="*/ 154842 w 737870"/>
              <a:gd name="T5" fmla="*/ 136360 h 651510"/>
              <a:gd name="T6" fmla="*/ 168201 w 737870"/>
              <a:gd name="T7" fmla="*/ 508 h 651510"/>
              <a:gd name="T8" fmla="*/ 309684 w 737870"/>
              <a:gd name="T9" fmla="*/ 136359 h 6515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37870" h="651510" stroke="0">
                <a:moveTo>
                  <a:pt x="400764" y="1214"/>
                </a:moveTo>
                <a:cubicBezTo>
                  <a:pt x="589685" y="15506"/>
                  <a:pt x="737869" y="155350"/>
                  <a:pt x="737869" y="325754"/>
                </a:cubicBezTo>
                <a:lnTo>
                  <a:pt x="368935" y="325755"/>
                </a:lnTo>
                <a:lnTo>
                  <a:pt x="400764" y="1214"/>
                </a:lnTo>
                <a:close/>
              </a:path>
              <a:path w="737870" h="651510" fill="none">
                <a:moveTo>
                  <a:pt x="400764" y="1214"/>
                </a:moveTo>
                <a:cubicBezTo>
                  <a:pt x="589685" y="15506"/>
                  <a:pt x="737869" y="155350"/>
                  <a:pt x="737869" y="325754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" name="Picture 5" descr="27girls0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796" y="996429"/>
            <a:ext cx="926892" cy="94746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5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84" grpId="0" bldLvl="0" animBg="1"/>
      <p:bldP spid="45085" grpId="0" bldLvl="0" animBg="1"/>
      <p:bldP spid="4508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14" name="Text Box 10"/>
          <p:cNvSpPr txBox="1">
            <a:spLocks noChangeArrowheads="1"/>
          </p:cNvSpPr>
          <p:nvPr/>
        </p:nvSpPr>
        <p:spPr bwMode="auto">
          <a:xfrm>
            <a:off x="992634" y="2738712"/>
            <a:ext cx="7392143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ts val="3800"/>
              </a:lnSpc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accent2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     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如果两个角的和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等于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180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平角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，就说这两个角互为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补角</a:t>
            </a:r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( 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简称为两个角互补 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).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992634" y="2691881"/>
            <a:ext cx="7392143" cy="1090612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 sz="1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992634" y="3899968"/>
            <a:ext cx="7939495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  <a:buFont typeface="Arial" panose="020B0604020202020204" pitchFamily="34" charset="0"/>
              <a:buNone/>
            </a:pPr>
            <a:r>
              <a:rPr lang="en-US" altLang="zh-CN" sz="210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宋体" panose="02010600030101010101" pitchFamily="2" charset="-122"/>
              </a:rPr>
              <a:t>         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如图，可以说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∠3 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是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∠4 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的补角，或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∠4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是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∠3 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的补角，或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∠3 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和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∠4 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互补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.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2123728" y="921818"/>
            <a:ext cx="3338513" cy="1946275"/>
            <a:chOff x="1475" y="752"/>
            <a:chExt cx="7014" cy="4085"/>
          </a:xfrm>
        </p:grpSpPr>
        <p:sp>
          <p:nvSpPr>
            <p:cNvPr id="30737" name="Line 2"/>
            <p:cNvSpPr>
              <a:spLocks noChangeShapeType="1"/>
            </p:cNvSpPr>
            <p:nvPr/>
          </p:nvSpPr>
          <p:spPr bwMode="auto">
            <a:xfrm flipH="1">
              <a:off x="5199" y="752"/>
              <a:ext cx="3290" cy="306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738" name="Line 3"/>
            <p:cNvSpPr>
              <a:spLocks noChangeShapeType="1"/>
            </p:cNvSpPr>
            <p:nvPr/>
          </p:nvSpPr>
          <p:spPr bwMode="auto">
            <a:xfrm>
              <a:off x="1475" y="3812"/>
              <a:ext cx="374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739" name="Text Box 9"/>
            <p:cNvSpPr txBox="1">
              <a:spLocks noChangeArrowheads="1"/>
            </p:cNvSpPr>
            <p:nvPr/>
          </p:nvSpPr>
          <p:spPr bwMode="auto">
            <a:xfrm>
              <a:off x="4436" y="2461"/>
              <a:ext cx="1020" cy="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100" b="1" dirty="0">
                  <a:latin typeface="Times New Roman" pitchFamily="18" charset="0"/>
                  <a:cs typeface="Times New Roman" pitchFamily="18" charset="0"/>
                </a:rPr>
                <a:t>4</a:t>
              </a:r>
            </a:p>
          </p:txBody>
        </p:sp>
        <p:sp>
          <p:nvSpPr>
            <p:cNvPr id="30740" name="弧形 8"/>
            <p:cNvSpPr>
              <a:spLocks noChangeArrowheads="1"/>
            </p:cNvSpPr>
            <p:nvPr/>
          </p:nvSpPr>
          <p:spPr bwMode="auto">
            <a:xfrm rot="660000" flipH="1">
              <a:off x="4332" y="3081"/>
              <a:ext cx="1825" cy="1756"/>
            </a:xfrm>
            <a:custGeom>
              <a:avLst/>
              <a:gdLst>
                <a:gd name="T0" fmla="*/ 539 w 1825"/>
                <a:gd name="T1" fmla="*/ 76 h 1756"/>
                <a:gd name="T2" fmla="*/ 912 w 1825"/>
                <a:gd name="T3" fmla="*/ -1 h 1756"/>
                <a:gd name="T4" fmla="*/ 1824 w 1825"/>
                <a:gd name="T5" fmla="*/ 877 h 1756"/>
                <a:gd name="T6" fmla="*/ 912 w 1825"/>
                <a:gd name="T7" fmla="*/ 878 h 1756"/>
                <a:gd name="T8" fmla="*/ 539 w 1825"/>
                <a:gd name="T9" fmla="*/ 76 h 1756"/>
                <a:gd name="T10" fmla="*/ 912 w 1825"/>
                <a:gd name="T11" fmla="*/ -1 h 1756"/>
                <a:gd name="T12" fmla="*/ 1824 w 1825"/>
                <a:gd name="T13" fmla="*/ 877 h 175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825" h="1756" stroke="0">
                  <a:moveTo>
                    <a:pt x="539" y="76"/>
                  </a:moveTo>
                  <a:cubicBezTo>
                    <a:pt x="653" y="26"/>
                    <a:pt x="779" y="-1"/>
                    <a:pt x="912" y="-1"/>
                  </a:cubicBezTo>
                  <a:cubicBezTo>
                    <a:pt x="1416" y="-1"/>
                    <a:pt x="1824" y="392"/>
                    <a:pt x="1824" y="877"/>
                  </a:cubicBezTo>
                  <a:lnTo>
                    <a:pt x="912" y="878"/>
                  </a:lnTo>
                  <a:lnTo>
                    <a:pt x="539" y="76"/>
                  </a:lnTo>
                  <a:close/>
                </a:path>
                <a:path w="1825" h="1756" fill="none">
                  <a:moveTo>
                    <a:pt x="539" y="76"/>
                  </a:moveTo>
                  <a:cubicBezTo>
                    <a:pt x="653" y="26"/>
                    <a:pt x="779" y="-1"/>
                    <a:pt x="912" y="-1"/>
                  </a:cubicBezTo>
                  <a:cubicBezTo>
                    <a:pt x="1416" y="-1"/>
                    <a:pt x="1824" y="392"/>
                    <a:pt x="1824" y="877"/>
                  </a:cubicBezTo>
                </a:path>
              </a:pathLst>
            </a:custGeom>
            <a:noFill/>
            <a:ln w="38100">
              <a:solidFill>
                <a:srgbClr val="FF99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 bwMode="auto">
          <a:xfrm>
            <a:off x="5417791" y="1026593"/>
            <a:ext cx="1782762" cy="1547813"/>
            <a:chOff x="7666" y="852"/>
            <a:chExt cx="3742" cy="3251"/>
          </a:xfrm>
        </p:grpSpPr>
        <p:sp>
          <p:nvSpPr>
            <p:cNvPr id="30731" name="弧形 5"/>
            <p:cNvSpPr>
              <a:spLocks noChangeArrowheads="1"/>
            </p:cNvSpPr>
            <p:nvPr/>
          </p:nvSpPr>
          <p:spPr bwMode="auto">
            <a:xfrm rot="1380000">
              <a:off x="7706" y="3107"/>
              <a:ext cx="996" cy="996"/>
            </a:xfrm>
            <a:custGeom>
              <a:avLst/>
              <a:gdLst>
                <a:gd name="T0" fmla="*/ 526 w 996"/>
                <a:gd name="T1" fmla="*/ 0 h 996"/>
                <a:gd name="T2" fmla="*/ 995 w 996"/>
                <a:gd name="T3" fmla="*/ 497 h 996"/>
                <a:gd name="T4" fmla="*/ 498 w 996"/>
                <a:gd name="T5" fmla="*/ 498 h 996"/>
                <a:gd name="T6" fmla="*/ 526 w 996"/>
                <a:gd name="T7" fmla="*/ 0 h 996"/>
                <a:gd name="T8" fmla="*/ 995 w 996"/>
                <a:gd name="T9" fmla="*/ 497 h 9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96" h="996" stroke="0">
                  <a:moveTo>
                    <a:pt x="526" y="0"/>
                  </a:moveTo>
                  <a:cubicBezTo>
                    <a:pt x="788" y="15"/>
                    <a:pt x="995" y="232"/>
                    <a:pt x="995" y="497"/>
                  </a:cubicBezTo>
                  <a:lnTo>
                    <a:pt x="498" y="498"/>
                  </a:lnTo>
                  <a:lnTo>
                    <a:pt x="526" y="0"/>
                  </a:lnTo>
                  <a:close/>
                </a:path>
                <a:path w="996" h="996" fill="none">
                  <a:moveTo>
                    <a:pt x="526" y="0"/>
                  </a:moveTo>
                  <a:cubicBezTo>
                    <a:pt x="788" y="15"/>
                    <a:pt x="995" y="232"/>
                    <a:pt x="995" y="497"/>
                  </a:cubicBezTo>
                </a:path>
              </a:pathLst>
            </a:custGeom>
            <a:noFill/>
            <a:ln w="38100">
              <a:solidFill>
                <a:srgbClr val="FF99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0732" name="组合 4"/>
            <p:cNvGrpSpPr/>
            <p:nvPr/>
          </p:nvGrpSpPr>
          <p:grpSpPr bwMode="auto">
            <a:xfrm>
              <a:off x="7666" y="852"/>
              <a:ext cx="3742" cy="3029"/>
              <a:chOff x="7540" y="6980"/>
              <a:chExt cx="3742" cy="3031"/>
            </a:xfrm>
          </p:grpSpPr>
          <p:sp>
            <p:nvSpPr>
              <p:cNvPr id="30733" name="Line 5"/>
              <p:cNvSpPr>
                <a:spLocks noChangeShapeType="1"/>
              </p:cNvSpPr>
              <p:nvPr/>
            </p:nvSpPr>
            <p:spPr bwMode="auto">
              <a:xfrm>
                <a:off x="7540" y="9935"/>
                <a:ext cx="3742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30734" name="组合 3"/>
              <p:cNvGrpSpPr/>
              <p:nvPr/>
            </p:nvGrpSpPr>
            <p:grpSpPr bwMode="auto">
              <a:xfrm>
                <a:off x="7553" y="6980"/>
                <a:ext cx="3178" cy="3031"/>
                <a:chOff x="7553" y="6980"/>
                <a:chExt cx="3178" cy="3031"/>
              </a:xfrm>
            </p:grpSpPr>
            <p:sp>
              <p:nvSpPr>
                <p:cNvPr id="30735" name="Line 4"/>
                <p:cNvSpPr>
                  <a:spLocks noChangeShapeType="1"/>
                </p:cNvSpPr>
                <p:nvPr/>
              </p:nvSpPr>
              <p:spPr bwMode="auto">
                <a:xfrm flipH="1">
                  <a:off x="7553" y="6980"/>
                  <a:ext cx="3178" cy="2968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30736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8562" y="9141"/>
                  <a:ext cx="1362" cy="8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100" b="1" dirty="0">
                      <a:latin typeface="Times New Roman" pitchFamily="18" charset="0"/>
                      <a:cs typeface="Times New Roman" pitchFamily="18" charset="0"/>
                    </a:rPr>
                    <a:t>3</a:t>
                  </a: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514 0.00246 L 0.16806 0.010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60" y="4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4" grpId="0"/>
      <p:bldP spid="10" grpId="0" bldLvl="0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3"/>
          <p:cNvSpPr txBox="1">
            <a:spLocks noChangeArrowheads="1"/>
          </p:cNvSpPr>
          <p:nvPr/>
        </p:nvSpPr>
        <p:spPr bwMode="auto">
          <a:xfrm>
            <a:off x="1697832" y="944046"/>
            <a:ext cx="62585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spcBef>
                <a:spcPct val="50000"/>
              </a:spcBef>
              <a:buFont typeface="Arial" panose="020B0604020202020204" pitchFamily="34" charset="0"/>
              <a:buNone/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2800" dirty="0">
                <a:latin typeface="Times New Roman" pitchFamily="18" charset="0"/>
                <a:cs typeface="Times New Roman" pitchFamily="18" charset="0"/>
              </a:rPr>
              <a:t>图中给出的各角，哪些互为补角？</a:t>
            </a:r>
          </a:p>
        </p:txBody>
      </p:sp>
      <p:grpSp>
        <p:nvGrpSpPr>
          <p:cNvPr id="31747" name="组合 2"/>
          <p:cNvGrpSpPr/>
          <p:nvPr/>
        </p:nvGrpSpPr>
        <p:grpSpPr bwMode="auto">
          <a:xfrm>
            <a:off x="1403114" y="1889799"/>
            <a:ext cx="1712913" cy="455613"/>
            <a:chOff x="212" y="4224"/>
            <a:chExt cx="3597" cy="953"/>
          </a:xfrm>
        </p:grpSpPr>
        <p:sp>
          <p:nvSpPr>
            <p:cNvPr id="31792" name="Line 5"/>
            <p:cNvSpPr>
              <a:spLocks noChangeShapeType="1"/>
            </p:cNvSpPr>
            <p:nvPr/>
          </p:nvSpPr>
          <p:spPr bwMode="auto">
            <a:xfrm rot="-1026342">
              <a:off x="265" y="5062"/>
              <a:ext cx="3005" cy="11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1793" name="组合 1"/>
            <p:cNvGrpSpPr/>
            <p:nvPr/>
          </p:nvGrpSpPr>
          <p:grpSpPr bwMode="auto">
            <a:xfrm>
              <a:off x="212" y="4224"/>
              <a:ext cx="3597" cy="873"/>
              <a:chOff x="212" y="4224"/>
              <a:chExt cx="3597" cy="873"/>
            </a:xfrm>
          </p:grpSpPr>
          <p:sp>
            <p:nvSpPr>
              <p:cNvPr id="31794" name="Line 4"/>
              <p:cNvSpPr>
                <a:spLocks noChangeShapeType="1"/>
              </p:cNvSpPr>
              <p:nvPr/>
            </p:nvSpPr>
            <p:spPr bwMode="auto">
              <a:xfrm rot="20572268" flipV="1">
                <a:off x="212" y="4530"/>
                <a:ext cx="2722" cy="567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1795" name="Text Box 21"/>
              <p:cNvSpPr txBox="1">
                <a:spLocks noChangeArrowheads="1"/>
              </p:cNvSpPr>
              <p:nvPr/>
            </p:nvSpPr>
            <p:spPr bwMode="auto">
              <a:xfrm>
                <a:off x="2106" y="4224"/>
                <a:ext cx="1703" cy="8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100" b="1" dirty="0">
                    <a:latin typeface="Times New Roman" pitchFamily="18" charset="0"/>
                    <a:cs typeface="Times New Roman" pitchFamily="18" charset="0"/>
                  </a:rPr>
                  <a:t>10</a:t>
                </a:r>
                <a:r>
                  <a:rPr lang="en-US" altLang="zh-CN" sz="2100" b="1" baseline="42000" dirty="0">
                    <a:latin typeface="Times New Roman" pitchFamily="18" charset="0"/>
                    <a:cs typeface="Times New Roman" pitchFamily="18" charset="0"/>
                  </a:rPr>
                  <a:t>o</a:t>
                </a:r>
              </a:p>
            </p:txBody>
          </p:sp>
        </p:grpSp>
      </p:grpSp>
      <p:grpSp>
        <p:nvGrpSpPr>
          <p:cNvPr id="31748" name="组合 3"/>
          <p:cNvGrpSpPr/>
          <p:nvPr/>
        </p:nvGrpSpPr>
        <p:grpSpPr bwMode="auto">
          <a:xfrm>
            <a:off x="3001727" y="1800899"/>
            <a:ext cx="1308100" cy="712788"/>
            <a:chOff x="3570" y="3697"/>
            <a:chExt cx="2744" cy="1497"/>
          </a:xfrm>
        </p:grpSpPr>
        <p:sp>
          <p:nvSpPr>
            <p:cNvPr id="31789" name="Line 8"/>
            <p:cNvSpPr>
              <a:spLocks noChangeShapeType="1"/>
            </p:cNvSpPr>
            <p:nvPr/>
          </p:nvSpPr>
          <p:spPr bwMode="auto">
            <a:xfrm>
              <a:off x="3570" y="5057"/>
              <a:ext cx="260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790" name="Line 10"/>
            <p:cNvSpPr>
              <a:spLocks noChangeShapeType="1"/>
            </p:cNvSpPr>
            <p:nvPr/>
          </p:nvSpPr>
          <p:spPr bwMode="auto">
            <a:xfrm flipV="1">
              <a:off x="3570" y="3697"/>
              <a:ext cx="2720" cy="136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791" name="Text Box 23"/>
            <p:cNvSpPr txBox="1">
              <a:spLocks noChangeArrowheads="1"/>
            </p:cNvSpPr>
            <p:nvPr/>
          </p:nvSpPr>
          <p:spPr bwMode="auto">
            <a:xfrm>
              <a:off x="4614" y="4326"/>
              <a:ext cx="1700" cy="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100" b="1">
                  <a:latin typeface="Times New Roman" pitchFamily="18" charset="0"/>
                  <a:cs typeface="Times New Roman" pitchFamily="18" charset="0"/>
                </a:rPr>
                <a:t>30</a:t>
              </a:r>
              <a:r>
                <a:rPr lang="en-US" altLang="zh-CN" sz="2100" b="1" baseline="42000">
                  <a:latin typeface="Times New Roman" pitchFamily="18" charset="0"/>
                  <a:cs typeface="Times New Roman" pitchFamily="18" charset="0"/>
                </a:rPr>
                <a:t>o</a:t>
              </a:r>
              <a:endParaRPr lang="en-US" altLang="zh-CN" sz="2100" b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1749" name="组合 4"/>
          <p:cNvGrpSpPr/>
          <p:nvPr/>
        </p:nvGrpSpPr>
        <p:grpSpPr bwMode="auto">
          <a:xfrm>
            <a:off x="4459052" y="1962824"/>
            <a:ext cx="1243012" cy="1169988"/>
            <a:chOff x="6402" y="4037"/>
            <a:chExt cx="2610" cy="2455"/>
          </a:xfrm>
        </p:grpSpPr>
        <p:sp>
          <p:nvSpPr>
            <p:cNvPr id="31786" name="Line 9"/>
            <p:cNvSpPr>
              <a:spLocks noChangeShapeType="1"/>
            </p:cNvSpPr>
            <p:nvPr/>
          </p:nvSpPr>
          <p:spPr bwMode="auto">
            <a:xfrm rot="2789225" flipV="1">
              <a:off x="7707" y="2732"/>
              <a:ext cx="0" cy="261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787" name="Line 11"/>
            <p:cNvSpPr>
              <a:spLocks noChangeShapeType="1"/>
            </p:cNvSpPr>
            <p:nvPr/>
          </p:nvSpPr>
          <p:spPr bwMode="auto">
            <a:xfrm rot="2793995" flipV="1">
              <a:off x="6881" y="4660"/>
              <a:ext cx="2345" cy="130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788" name="Text Box 25"/>
            <p:cNvSpPr txBox="1">
              <a:spLocks noChangeArrowheads="1"/>
            </p:cNvSpPr>
            <p:nvPr/>
          </p:nvSpPr>
          <p:spPr bwMode="auto">
            <a:xfrm>
              <a:off x="7425" y="4267"/>
              <a:ext cx="1587" cy="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latin typeface="Times New Roman" pitchFamily="18" charset="0"/>
                  <a:cs typeface="Times New Roman" pitchFamily="18" charset="0"/>
                </a:rPr>
                <a:t>60</a:t>
              </a:r>
              <a:r>
                <a:rPr lang="en-US" altLang="zh-CN" b="1" baseline="42000">
                  <a:latin typeface="Times New Roman" pitchFamily="18" charset="0"/>
                  <a:cs typeface="Times New Roman" pitchFamily="18" charset="0"/>
                </a:rPr>
                <a:t>o</a:t>
              </a:r>
              <a:endParaRPr lang="en-US" altLang="zh-CN" b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1750" name="组合 5"/>
          <p:cNvGrpSpPr/>
          <p:nvPr/>
        </p:nvGrpSpPr>
        <p:grpSpPr bwMode="auto">
          <a:xfrm>
            <a:off x="6184664" y="1632624"/>
            <a:ext cx="1595438" cy="1511300"/>
            <a:chOff x="10252" y="3230"/>
            <a:chExt cx="3352" cy="3175"/>
          </a:xfrm>
        </p:grpSpPr>
        <p:sp>
          <p:nvSpPr>
            <p:cNvPr id="31783" name="Line 6"/>
            <p:cNvSpPr>
              <a:spLocks noChangeShapeType="1"/>
            </p:cNvSpPr>
            <p:nvPr/>
          </p:nvSpPr>
          <p:spPr bwMode="auto">
            <a:xfrm rot="-5400000">
              <a:off x="10869" y="2611"/>
              <a:ext cx="1247" cy="249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784" name="Line 7"/>
            <p:cNvSpPr>
              <a:spLocks noChangeShapeType="1"/>
            </p:cNvSpPr>
            <p:nvPr/>
          </p:nvSpPr>
          <p:spPr bwMode="auto">
            <a:xfrm rot="5400000" flipV="1">
              <a:off x="11467" y="4471"/>
              <a:ext cx="3175" cy="6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785" name="Text Box 27"/>
            <p:cNvSpPr txBox="1">
              <a:spLocks noChangeArrowheads="1"/>
            </p:cNvSpPr>
            <p:nvPr/>
          </p:nvSpPr>
          <p:spPr bwMode="auto">
            <a:xfrm>
              <a:off x="11792" y="4062"/>
              <a:ext cx="1812" cy="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latin typeface="Times New Roman" pitchFamily="18" charset="0"/>
                  <a:cs typeface="Times New Roman" pitchFamily="18" charset="0"/>
                </a:rPr>
                <a:t>80</a:t>
              </a:r>
              <a:r>
                <a:rPr lang="en-US" altLang="zh-CN" b="1" baseline="42000">
                  <a:latin typeface="Times New Roman" pitchFamily="18" charset="0"/>
                  <a:cs typeface="Times New Roman" pitchFamily="18" charset="0"/>
                </a:rPr>
                <a:t>o</a:t>
              </a:r>
              <a:endParaRPr lang="en-US" altLang="zh-CN" b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1751" name="组合 6"/>
          <p:cNvGrpSpPr/>
          <p:nvPr/>
        </p:nvGrpSpPr>
        <p:grpSpPr bwMode="auto">
          <a:xfrm>
            <a:off x="1542814" y="3259812"/>
            <a:ext cx="1135063" cy="1508125"/>
            <a:chOff x="507" y="5857"/>
            <a:chExt cx="2383" cy="3165"/>
          </a:xfrm>
        </p:grpSpPr>
        <p:sp>
          <p:nvSpPr>
            <p:cNvPr id="31780" name="Line 12"/>
            <p:cNvSpPr>
              <a:spLocks noChangeShapeType="1"/>
            </p:cNvSpPr>
            <p:nvPr/>
          </p:nvSpPr>
          <p:spPr bwMode="auto">
            <a:xfrm flipH="1" flipV="1">
              <a:off x="2435" y="5857"/>
              <a:ext cx="455" cy="20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781" name="Line 13"/>
            <p:cNvSpPr>
              <a:spLocks noChangeShapeType="1"/>
            </p:cNvSpPr>
            <p:nvPr/>
          </p:nvSpPr>
          <p:spPr bwMode="auto">
            <a:xfrm flipH="1">
              <a:off x="507" y="7887"/>
              <a:ext cx="2382" cy="113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782" name="Text Box 29"/>
            <p:cNvSpPr txBox="1">
              <a:spLocks noChangeArrowheads="1"/>
            </p:cNvSpPr>
            <p:nvPr/>
          </p:nvSpPr>
          <p:spPr bwMode="auto">
            <a:xfrm>
              <a:off x="956" y="7178"/>
              <a:ext cx="1927" cy="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latin typeface="Times New Roman" pitchFamily="18" charset="0"/>
                  <a:cs typeface="Times New Roman" pitchFamily="18" charset="0"/>
                </a:rPr>
                <a:t>100</a:t>
              </a:r>
              <a:r>
                <a:rPr lang="en-US" altLang="zh-CN" b="1" baseline="42000">
                  <a:latin typeface="Times New Roman" pitchFamily="18" charset="0"/>
                  <a:cs typeface="Times New Roman" pitchFamily="18" charset="0"/>
                </a:rPr>
                <a:t>o</a:t>
              </a:r>
              <a:endParaRPr lang="en-US" altLang="zh-CN" b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1752" name="组合 7"/>
          <p:cNvGrpSpPr/>
          <p:nvPr/>
        </p:nvGrpSpPr>
        <p:grpSpPr bwMode="auto">
          <a:xfrm>
            <a:off x="2677877" y="3961487"/>
            <a:ext cx="1990725" cy="647700"/>
            <a:chOff x="3115" y="7105"/>
            <a:chExt cx="4182" cy="1360"/>
          </a:xfrm>
        </p:grpSpPr>
        <p:sp>
          <p:nvSpPr>
            <p:cNvPr id="31777" name="Line 14"/>
            <p:cNvSpPr>
              <a:spLocks noChangeShapeType="1"/>
            </p:cNvSpPr>
            <p:nvPr/>
          </p:nvSpPr>
          <p:spPr bwMode="auto">
            <a:xfrm>
              <a:off x="4917" y="7118"/>
              <a:ext cx="2380" cy="6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778" name="Line 15"/>
            <p:cNvSpPr>
              <a:spLocks noChangeShapeType="1"/>
            </p:cNvSpPr>
            <p:nvPr/>
          </p:nvSpPr>
          <p:spPr bwMode="auto">
            <a:xfrm flipH="1">
              <a:off x="3115" y="7105"/>
              <a:ext cx="1812" cy="136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779" name="Text Box 31"/>
            <p:cNvSpPr txBox="1">
              <a:spLocks noChangeArrowheads="1"/>
            </p:cNvSpPr>
            <p:nvPr/>
          </p:nvSpPr>
          <p:spPr bwMode="auto">
            <a:xfrm>
              <a:off x="4365" y="7672"/>
              <a:ext cx="2152" cy="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latin typeface="Times New Roman" pitchFamily="18" charset="0"/>
                  <a:cs typeface="Times New Roman" pitchFamily="18" charset="0"/>
                </a:rPr>
                <a:t>120</a:t>
              </a:r>
              <a:r>
                <a:rPr lang="en-US" altLang="zh-CN" b="1" baseline="42000">
                  <a:latin typeface="Times New Roman" pitchFamily="18" charset="0"/>
                  <a:cs typeface="Times New Roman" pitchFamily="18" charset="0"/>
                </a:rPr>
                <a:t>o</a:t>
              </a:r>
            </a:p>
          </p:txBody>
        </p:sp>
      </p:grpSp>
      <p:grpSp>
        <p:nvGrpSpPr>
          <p:cNvPr id="31753" name="组合 8"/>
          <p:cNvGrpSpPr/>
          <p:nvPr/>
        </p:nvGrpSpPr>
        <p:grpSpPr bwMode="auto">
          <a:xfrm>
            <a:off x="4568589" y="4121824"/>
            <a:ext cx="1884363" cy="533400"/>
            <a:chOff x="7085" y="7442"/>
            <a:chExt cx="3957" cy="1117"/>
          </a:xfrm>
        </p:grpSpPr>
        <p:sp>
          <p:nvSpPr>
            <p:cNvPr id="31774" name="Line 16"/>
            <p:cNvSpPr>
              <a:spLocks noChangeShapeType="1"/>
            </p:cNvSpPr>
            <p:nvPr/>
          </p:nvSpPr>
          <p:spPr bwMode="auto">
            <a:xfrm flipH="1">
              <a:off x="8887" y="7442"/>
              <a:ext cx="215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775" name="Line 17"/>
            <p:cNvSpPr>
              <a:spLocks noChangeShapeType="1"/>
            </p:cNvSpPr>
            <p:nvPr/>
          </p:nvSpPr>
          <p:spPr bwMode="auto">
            <a:xfrm flipV="1">
              <a:off x="7085" y="7442"/>
              <a:ext cx="1815" cy="102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776" name="Text Box 33"/>
            <p:cNvSpPr txBox="1">
              <a:spLocks noChangeArrowheads="1"/>
            </p:cNvSpPr>
            <p:nvPr/>
          </p:nvSpPr>
          <p:spPr bwMode="auto">
            <a:xfrm>
              <a:off x="8673" y="7786"/>
              <a:ext cx="1927" cy="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latin typeface="Times New Roman" pitchFamily="18" charset="0"/>
                  <a:cs typeface="Times New Roman" pitchFamily="18" charset="0"/>
                </a:rPr>
                <a:t>150</a:t>
              </a:r>
              <a:r>
                <a:rPr lang="en-US" altLang="zh-CN" b="1" baseline="42000">
                  <a:latin typeface="Times New Roman" pitchFamily="18" charset="0"/>
                  <a:cs typeface="Times New Roman" pitchFamily="18" charset="0"/>
                </a:rPr>
                <a:t>o</a:t>
              </a:r>
            </a:p>
          </p:txBody>
        </p:sp>
      </p:grpSp>
      <p:grpSp>
        <p:nvGrpSpPr>
          <p:cNvPr id="31754" name="组合 9"/>
          <p:cNvGrpSpPr/>
          <p:nvPr/>
        </p:nvGrpSpPr>
        <p:grpSpPr bwMode="auto">
          <a:xfrm>
            <a:off x="5484577" y="3875149"/>
            <a:ext cx="2593975" cy="1006475"/>
            <a:chOff x="8785" y="7105"/>
            <a:chExt cx="5445" cy="2112"/>
          </a:xfrm>
        </p:grpSpPr>
        <p:sp>
          <p:nvSpPr>
            <p:cNvPr id="31771" name="Line 18"/>
            <p:cNvSpPr>
              <a:spLocks noChangeShapeType="1"/>
            </p:cNvSpPr>
            <p:nvPr/>
          </p:nvSpPr>
          <p:spPr bwMode="auto">
            <a:xfrm flipH="1">
              <a:off x="8785" y="8580"/>
              <a:ext cx="2835" cy="63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772" name="Line 19"/>
            <p:cNvSpPr>
              <a:spLocks noChangeShapeType="1"/>
            </p:cNvSpPr>
            <p:nvPr/>
          </p:nvSpPr>
          <p:spPr bwMode="auto">
            <a:xfrm flipV="1">
              <a:off x="11620" y="7105"/>
              <a:ext cx="2610" cy="147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773" name="Text Box 35"/>
            <p:cNvSpPr txBox="1">
              <a:spLocks noChangeArrowheads="1"/>
            </p:cNvSpPr>
            <p:nvPr/>
          </p:nvSpPr>
          <p:spPr bwMode="auto">
            <a:xfrm>
              <a:off x="10488" y="7671"/>
              <a:ext cx="2042" cy="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latin typeface="Times New Roman" pitchFamily="18" charset="0"/>
                  <a:cs typeface="Times New Roman" pitchFamily="18" charset="0"/>
                </a:rPr>
                <a:t>170</a:t>
              </a:r>
              <a:r>
                <a:rPr lang="en-US" altLang="zh-CN" b="1" baseline="42000">
                  <a:latin typeface="Times New Roman" pitchFamily="18" charset="0"/>
                  <a:cs typeface="Times New Roman" pitchFamily="18" charset="0"/>
                </a:rPr>
                <a:t>o</a:t>
              </a:r>
            </a:p>
          </p:txBody>
        </p:sp>
      </p:grpSp>
      <p:sp>
        <p:nvSpPr>
          <p:cNvPr id="48164" name="Line 36"/>
          <p:cNvSpPr>
            <a:spLocks noChangeShapeType="1"/>
          </p:cNvSpPr>
          <p:nvPr/>
        </p:nvSpPr>
        <p:spPr bwMode="auto">
          <a:xfrm>
            <a:off x="2061927" y="2459099"/>
            <a:ext cx="5483225" cy="15779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165" name="Line 37"/>
          <p:cNvSpPr>
            <a:spLocks noChangeShapeType="1"/>
          </p:cNvSpPr>
          <p:nvPr/>
        </p:nvSpPr>
        <p:spPr bwMode="auto">
          <a:xfrm>
            <a:off x="3978039" y="2582924"/>
            <a:ext cx="1182688" cy="161766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166" name="Line 38"/>
          <p:cNvSpPr>
            <a:spLocks noChangeShapeType="1"/>
          </p:cNvSpPr>
          <p:nvPr/>
        </p:nvSpPr>
        <p:spPr bwMode="auto">
          <a:xfrm flipH="1">
            <a:off x="3865327" y="2581336"/>
            <a:ext cx="1295400" cy="13477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167" name="Line 39"/>
          <p:cNvSpPr>
            <a:spLocks noChangeShapeType="1"/>
          </p:cNvSpPr>
          <p:nvPr/>
        </p:nvSpPr>
        <p:spPr bwMode="auto">
          <a:xfrm flipV="1">
            <a:off x="2750902" y="2459099"/>
            <a:ext cx="4105275" cy="15113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59" name="弧形 10"/>
          <p:cNvSpPr>
            <a:spLocks noChangeArrowheads="1"/>
          </p:cNvSpPr>
          <p:nvPr/>
        </p:nvSpPr>
        <p:spPr bwMode="auto">
          <a:xfrm rot="420000">
            <a:off x="1836502" y="2144774"/>
            <a:ext cx="276225" cy="555625"/>
          </a:xfrm>
          <a:custGeom>
            <a:avLst/>
            <a:gdLst>
              <a:gd name="T0" fmla="*/ 86692 w 368300"/>
              <a:gd name="T1" fmla="*/ 1056 h 739775"/>
              <a:gd name="T2" fmla="*/ 143808 w 368300"/>
              <a:gd name="T3" fmla="*/ 74394 h 739775"/>
              <a:gd name="T4" fmla="*/ 77689 w 368300"/>
              <a:gd name="T5" fmla="*/ 156717 h 739775"/>
              <a:gd name="T6" fmla="*/ 86692 w 368300"/>
              <a:gd name="T7" fmla="*/ 1056 h 739775"/>
              <a:gd name="T8" fmla="*/ 143808 w 368300"/>
              <a:gd name="T9" fmla="*/ 74394 h 7397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68300" h="739775" stroke="0">
                <a:moveTo>
                  <a:pt x="205491" y="2492"/>
                </a:moveTo>
                <a:cubicBezTo>
                  <a:pt x="262769" y="15782"/>
                  <a:pt x="311982" y="81743"/>
                  <a:pt x="340877" y="175586"/>
                </a:cubicBezTo>
                <a:lnTo>
                  <a:pt x="184150" y="369887"/>
                </a:lnTo>
                <a:lnTo>
                  <a:pt x="205491" y="2492"/>
                </a:lnTo>
                <a:close/>
              </a:path>
              <a:path w="368300" h="739775" fill="none">
                <a:moveTo>
                  <a:pt x="205491" y="2492"/>
                </a:moveTo>
                <a:cubicBezTo>
                  <a:pt x="262769" y="15782"/>
                  <a:pt x="311982" y="81743"/>
                  <a:pt x="340877" y="175586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60" name="弧形 11"/>
          <p:cNvSpPr>
            <a:spLocks noChangeArrowheads="1"/>
          </p:cNvSpPr>
          <p:nvPr/>
        </p:nvSpPr>
        <p:spPr bwMode="auto">
          <a:xfrm rot="1680000">
            <a:off x="3184289" y="2179699"/>
            <a:ext cx="339725" cy="301625"/>
          </a:xfrm>
          <a:custGeom>
            <a:avLst/>
            <a:gdLst>
              <a:gd name="T0" fmla="*/ 108537 w 452120"/>
              <a:gd name="T1" fmla="*/ 742 h 401320"/>
              <a:gd name="T2" fmla="*/ 191812 w 452120"/>
              <a:gd name="T3" fmla="*/ 85190 h 401320"/>
              <a:gd name="T4" fmla="*/ 95906 w 452120"/>
              <a:gd name="T5" fmla="*/ 85190 h 401320"/>
              <a:gd name="T6" fmla="*/ 108537 w 452120"/>
              <a:gd name="T7" fmla="*/ 742 h 401320"/>
              <a:gd name="T8" fmla="*/ 191812 w 452120"/>
              <a:gd name="T9" fmla="*/ 85190 h 4013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52120" h="401320" stroke="0">
                <a:moveTo>
                  <a:pt x="255833" y="1747"/>
                </a:moveTo>
                <a:cubicBezTo>
                  <a:pt x="366662" y="14711"/>
                  <a:pt x="452120" y="98827"/>
                  <a:pt x="452120" y="200659"/>
                </a:cubicBezTo>
                <a:lnTo>
                  <a:pt x="226060" y="200660"/>
                </a:lnTo>
                <a:lnTo>
                  <a:pt x="255833" y="1747"/>
                </a:lnTo>
                <a:close/>
              </a:path>
              <a:path w="452120" h="401320" fill="none">
                <a:moveTo>
                  <a:pt x="255833" y="1747"/>
                </a:moveTo>
                <a:cubicBezTo>
                  <a:pt x="366662" y="14711"/>
                  <a:pt x="452120" y="98827"/>
                  <a:pt x="452120" y="200659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61" name="弧形 12"/>
          <p:cNvSpPr>
            <a:spLocks noChangeArrowheads="1"/>
          </p:cNvSpPr>
          <p:nvPr/>
        </p:nvSpPr>
        <p:spPr bwMode="auto">
          <a:xfrm rot="2040000">
            <a:off x="4462227" y="2066986"/>
            <a:ext cx="485775" cy="447675"/>
          </a:xfrm>
          <a:custGeom>
            <a:avLst/>
            <a:gdLst>
              <a:gd name="T0" fmla="*/ 166434 w 647065"/>
              <a:gd name="T1" fmla="*/ 2967 h 596900"/>
              <a:gd name="T2" fmla="*/ 273784 w 647065"/>
              <a:gd name="T3" fmla="*/ 125909 h 596900"/>
              <a:gd name="T4" fmla="*/ 136892 w 647065"/>
              <a:gd name="T5" fmla="*/ 125909 h 596900"/>
              <a:gd name="T6" fmla="*/ 166434 w 647065"/>
              <a:gd name="T7" fmla="*/ 2967 h 596900"/>
              <a:gd name="T8" fmla="*/ 273784 w 647065"/>
              <a:gd name="T9" fmla="*/ 125909 h 5969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47065" h="596900" stroke="0">
                <a:moveTo>
                  <a:pt x="393350" y="7032"/>
                </a:moveTo>
                <a:cubicBezTo>
                  <a:pt x="538552" y="36502"/>
                  <a:pt x="647064" y="155786"/>
                  <a:pt x="647064" y="298450"/>
                </a:cubicBezTo>
                <a:lnTo>
                  <a:pt x="323532" y="298450"/>
                </a:lnTo>
                <a:lnTo>
                  <a:pt x="393350" y="7032"/>
                </a:lnTo>
                <a:close/>
              </a:path>
              <a:path w="647065" h="596900" fill="none">
                <a:moveTo>
                  <a:pt x="393350" y="7032"/>
                </a:moveTo>
                <a:cubicBezTo>
                  <a:pt x="538552" y="36502"/>
                  <a:pt x="647064" y="155786"/>
                  <a:pt x="647064" y="298450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62" name="弧形 13"/>
          <p:cNvSpPr>
            <a:spLocks noChangeArrowheads="1"/>
          </p:cNvSpPr>
          <p:nvPr/>
        </p:nvSpPr>
        <p:spPr bwMode="auto">
          <a:xfrm rot="9600000">
            <a:off x="7024524" y="1406526"/>
            <a:ext cx="612775" cy="520700"/>
          </a:xfrm>
          <a:custGeom>
            <a:avLst/>
            <a:gdLst>
              <a:gd name="T0" fmla="*/ 173761 w 817245"/>
              <a:gd name="T1" fmla="*/ 6 h 692785"/>
              <a:gd name="T2" fmla="*/ 344506 w 817245"/>
              <a:gd name="T3" fmla="*/ 147074 h 692785"/>
              <a:gd name="T4" fmla="*/ 172254 w 817245"/>
              <a:gd name="T5" fmla="*/ 147074 h 692785"/>
              <a:gd name="T6" fmla="*/ 173761 w 817245"/>
              <a:gd name="T7" fmla="*/ 6 h 692785"/>
              <a:gd name="T8" fmla="*/ 344506 w 817245"/>
              <a:gd name="T9" fmla="*/ 147074 h 69278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17245" h="692785" stroke="0">
                <a:moveTo>
                  <a:pt x="412199" y="13"/>
                </a:moveTo>
                <a:cubicBezTo>
                  <a:pt x="636238" y="1650"/>
                  <a:pt x="817244" y="156102"/>
                  <a:pt x="817244" y="346392"/>
                </a:cubicBezTo>
                <a:lnTo>
                  <a:pt x="408622" y="346392"/>
                </a:lnTo>
                <a:lnTo>
                  <a:pt x="412199" y="13"/>
                </a:lnTo>
                <a:close/>
              </a:path>
              <a:path w="817245" h="692785" fill="none">
                <a:moveTo>
                  <a:pt x="412199" y="13"/>
                </a:moveTo>
                <a:cubicBezTo>
                  <a:pt x="636238" y="1650"/>
                  <a:pt x="817244" y="156102"/>
                  <a:pt x="817244" y="346392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63" name="弧形 14"/>
          <p:cNvSpPr>
            <a:spLocks noChangeArrowheads="1"/>
          </p:cNvSpPr>
          <p:nvPr/>
        </p:nvSpPr>
        <p:spPr bwMode="auto">
          <a:xfrm rot="-6420000">
            <a:off x="2357202" y="3881499"/>
            <a:ext cx="533400" cy="565150"/>
          </a:xfrm>
          <a:custGeom>
            <a:avLst/>
            <a:gdLst>
              <a:gd name="T0" fmla="*/ 105083 w 709930"/>
              <a:gd name="T1" fmla="*/ 7332 h 758190"/>
              <a:gd name="T2" fmla="*/ 150556 w 709930"/>
              <a:gd name="T3" fmla="*/ -1 h 758190"/>
              <a:gd name="T4" fmla="*/ 301112 w 709930"/>
              <a:gd name="T5" fmla="*/ 157002 h 758190"/>
              <a:gd name="T6" fmla="*/ 298505 w 709930"/>
              <a:gd name="T7" fmla="*/ 186246 h 758190"/>
              <a:gd name="T8" fmla="*/ 150556 w 709930"/>
              <a:gd name="T9" fmla="*/ 157002 h 758190"/>
              <a:gd name="T10" fmla="*/ 105083 w 709930"/>
              <a:gd name="T11" fmla="*/ 7332 h 758190"/>
              <a:gd name="T12" fmla="*/ 150556 w 709930"/>
              <a:gd name="T13" fmla="*/ -1 h 758190"/>
              <a:gd name="T14" fmla="*/ 301112 w 709930"/>
              <a:gd name="T15" fmla="*/ 157002 h 758190"/>
              <a:gd name="T16" fmla="*/ 298505 w 709930"/>
              <a:gd name="T17" fmla="*/ 186246 h 75819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09930" h="758190" stroke="0">
                <a:moveTo>
                  <a:pt x="247754" y="17704"/>
                </a:moveTo>
                <a:cubicBezTo>
                  <a:pt x="281520" y="6175"/>
                  <a:pt x="317567" y="-1"/>
                  <a:pt x="354965" y="-1"/>
                </a:cubicBezTo>
                <a:cubicBezTo>
                  <a:pt x="551007" y="-1"/>
                  <a:pt x="709930" y="169726"/>
                  <a:pt x="709930" y="379094"/>
                </a:cubicBezTo>
                <a:cubicBezTo>
                  <a:pt x="709930" y="403265"/>
                  <a:pt x="707812" y="426909"/>
                  <a:pt x="703783" y="449707"/>
                </a:cubicBezTo>
                <a:lnTo>
                  <a:pt x="354965" y="379095"/>
                </a:lnTo>
                <a:lnTo>
                  <a:pt x="247754" y="17704"/>
                </a:lnTo>
                <a:close/>
              </a:path>
              <a:path w="709930" h="758190" fill="none">
                <a:moveTo>
                  <a:pt x="247754" y="17704"/>
                </a:moveTo>
                <a:cubicBezTo>
                  <a:pt x="281520" y="6175"/>
                  <a:pt x="317567" y="-1"/>
                  <a:pt x="354965" y="-1"/>
                </a:cubicBezTo>
                <a:cubicBezTo>
                  <a:pt x="551007" y="-1"/>
                  <a:pt x="709930" y="169726"/>
                  <a:pt x="709930" y="379094"/>
                </a:cubicBezTo>
                <a:cubicBezTo>
                  <a:pt x="709930" y="403265"/>
                  <a:pt x="707812" y="426909"/>
                  <a:pt x="703783" y="449707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64" name="弧形 15"/>
          <p:cNvSpPr>
            <a:spLocks noChangeArrowheads="1"/>
          </p:cNvSpPr>
          <p:nvPr/>
        </p:nvSpPr>
        <p:spPr bwMode="auto">
          <a:xfrm rot="7620000">
            <a:off x="3271602" y="3640199"/>
            <a:ext cx="530225" cy="568325"/>
          </a:xfrm>
          <a:custGeom>
            <a:avLst/>
            <a:gdLst>
              <a:gd name="T0" fmla="*/ 103218 w 709930"/>
              <a:gd name="T1" fmla="*/ 7457 h 758190"/>
              <a:gd name="T2" fmla="*/ 147884 w 709930"/>
              <a:gd name="T3" fmla="*/ -1 h 758190"/>
              <a:gd name="T4" fmla="*/ 295767 w 709930"/>
              <a:gd name="T5" fmla="*/ 159663 h 758190"/>
              <a:gd name="T6" fmla="*/ 293206 w 709930"/>
              <a:gd name="T7" fmla="*/ 189403 h 758190"/>
              <a:gd name="T8" fmla="*/ 147884 w 709930"/>
              <a:gd name="T9" fmla="*/ 159663 h 758190"/>
              <a:gd name="T10" fmla="*/ 103218 w 709930"/>
              <a:gd name="T11" fmla="*/ 7457 h 758190"/>
              <a:gd name="T12" fmla="*/ 147884 w 709930"/>
              <a:gd name="T13" fmla="*/ -1 h 758190"/>
              <a:gd name="T14" fmla="*/ 295767 w 709930"/>
              <a:gd name="T15" fmla="*/ 159663 h 758190"/>
              <a:gd name="T16" fmla="*/ 293206 w 709930"/>
              <a:gd name="T17" fmla="*/ 189403 h 75819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09930" h="758190" stroke="0">
                <a:moveTo>
                  <a:pt x="247754" y="17704"/>
                </a:moveTo>
                <a:cubicBezTo>
                  <a:pt x="281520" y="6175"/>
                  <a:pt x="317567" y="-1"/>
                  <a:pt x="354965" y="-1"/>
                </a:cubicBezTo>
                <a:cubicBezTo>
                  <a:pt x="551007" y="-1"/>
                  <a:pt x="709930" y="169726"/>
                  <a:pt x="709930" y="379094"/>
                </a:cubicBezTo>
                <a:cubicBezTo>
                  <a:pt x="709930" y="403266"/>
                  <a:pt x="707812" y="426909"/>
                  <a:pt x="703783" y="449707"/>
                </a:cubicBezTo>
                <a:lnTo>
                  <a:pt x="354965" y="379095"/>
                </a:lnTo>
                <a:lnTo>
                  <a:pt x="247754" y="17704"/>
                </a:lnTo>
                <a:close/>
              </a:path>
              <a:path w="709930" h="758190" fill="none">
                <a:moveTo>
                  <a:pt x="247754" y="17704"/>
                </a:moveTo>
                <a:cubicBezTo>
                  <a:pt x="281520" y="6175"/>
                  <a:pt x="317567" y="-1"/>
                  <a:pt x="354965" y="-1"/>
                </a:cubicBezTo>
                <a:cubicBezTo>
                  <a:pt x="551007" y="-1"/>
                  <a:pt x="709930" y="169726"/>
                  <a:pt x="709930" y="379094"/>
                </a:cubicBezTo>
                <a:cubicBezTo>
                  <a:pt x="709930" y="403266"/>
                  <a:pt x="707812" y="426909"/>
                  <a:pt x="703783" y="449707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65" name="弧形 16"/>
          <p:cNvSpPr>
            <a:spLocks noChangeArrowheads="1"/>
          </p:cNvSpPr>
          <p:nvPr/>
        </p:nvSpPr>
        <p:spPr bwMode="auto">
          <a:xfrm rot="7320000">
            <a:off x="5141676" y="3740212"/>
            <a:ext cx="531813" cy="569912"/>
          </a:xfrm>
          <a:custGeom>
            <a:avLst/>
            <a:gdLst>
              <a:gd name="T0" fmla="*/ 104148 w 709930"/>
              <a:gd name="T1" fmla="*/ 7519 h 758190"/>
              <a:gd name="T2" fmla="*/ 149217 w 709930"/>
              <a:gd name="T3" fmla="*/ -1 h 758190"/>
              <a:gd name="T4" fmla="*/ 298432 w 709930"/>
              <a:gd name="T5" fmla="*/ 161003 h 758190"/>
              <a:gd name="T6" fmla="*/ 295848 w 709930"/>
              <a:gd name="T7" fmla="*/ 190994 h 758190"/>
              <a:gd name="T8" fmla="*/ 149217 w 709930"/>
              <a:gd name="T9" fmla="*/ 161004 h 758190"/>
              <a:gd name="T10" fmla="*/ 104148 w 709930"/>
              <a:gd name="T11" fmla="*/ 7519 h 758190"/>
              <a:gd name="T12" fmla="*/ 149217 w 709930"/>
              <a:gd name="T13" fmla="*/ -1 h 758190"/>
              <a:gd name="T14" fmla="*/ 298432 w 709930"/>
              <a:gd name="T15" fmla="*/ 161003 h 758190"/>
              <a:gd name="T16" fmla="*/ 295848 w 709930"/>
              <a:gd name="T17" fmla="*/ 190994 h 75819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09930" h="758190" stroke="0">
                <a:moveTo>
                  <a:pt x="247754" y="17704"/>
                </a:moveTo>
                <a:cubicBezTo>
                  <a:pt x="281520" y="6175"/>
                  <a:pt x="317567" y="-1"/>
                  <a:pt x="354965" y="-1"/>
                </a:cubicBezTo>
                <a:cubicBezTo>
                  <a:pt x="551007" y="-1"/>
                  <a:pt x="709930" y="169726"/>
                  <a:pt x="709930" y="379094"/>
                </a:cubicBezTo>
                <a:cubicBezTo>
                  <a:pt x="709930" y="403266"/>
                  <a:pt x="707812" y="426909"/>
                  <a:pt x="703783" y="449707"/>
                </a:cubicBezTo>
                <a:lnTo>
                  <a:pt x="354965" y="379095"/>
                </a:lnTo>
                <a:lnTo>
                  <a:pt x="247754" y="17704"/>
                </a:lnTo>
                <a:close/>
              </a:path>
              <a:path w="709930" h="758190" fill="none">
                <a:moveTo>
                  <a:pt x="247754" y="17704"/>
                </a:moveTo>
                <a:cubicBezTo>
                  <a:pt x="281520" y="6175"/>
                  <a:pt x="317567" y="-1"/>
                  <a:pt x="354965" y="-1"/>
                </a:cubicBezTo>
                <a:cubicBezTo>
                  <a:pt x="551007" y="-1"/>
                  <a:pt x="709930" y="169726"/>
                  <a:pt x="709930" y="379094"/>
                </a:cubicBezTo>
                <a:cubicBezTo>
                  <a:pt x="709930" y="403266"/>
                  <a:pt x="707812" y="426909"/>
                  <a:pt x="703783" y="449707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66" name="弧形 17"/>
          <p:cNvSpPr>
            <a:spLocks noChangeArrowheads="1"/>
          </p:cNvSpPr>
          <p:nvPr/>
        </p:nvSpPr>
        <p:spPr bwMode="auto">
          <a:xfrm rot="-3840000">
            <a:off x="6579952" y="4378386"/>
            <a:ext cx="579438" cy="598487"/>
          </a:xfrm>
          <a:custGeom>
            <a:avLst/>
            <a:gdLst>
              <a:gd name="T0" fmla="*/ 115007 w 773430"/>
              <a:gd name="T1" fmla="*/ 7371 h 798195"/>
              <a:gd name="T2" fmla="*/ 162611 w 773430"/>
              <a:gd name="T3" fmla="*/ -1 h 798195"/>
              <a:gd name="T4" fmla="*/ 325221 w 773430"/>
              <a:gd name="T5" fmla="*/ 168234 h 798195"/>
              <a:gd name="T6" fmla="*/ 322211 w 773430"/>
              <a:gd name="T7" fmla="*/ 200623 h 798195"/>
              <a:gd name="T8" fmla="*/ 162611 w 773430"/>
              <a:gd name="T9" fmla="*/ 168235 h 798195"/>
              <a:gd name="T10" fmla="*/ 115007 w 773430"/>
              <a:gd name="T11" fmla="*/ 7371 h 798195"/>
              <a:gd name="T12" fmla="*/ 162611 w 773430"/>
              <a:gd name="T13" fmla="*/ -1 h 798195"/>
              <a:gd name="T14" fmla="*/ 325221 w 773430"/>
              <a:gd name="T15" fmla="*/ 168234 h 798195"/>
              <a:gd name="T16" fmla="*/ 322211 w 773430"/>
              <a:gd name="T17" fmla="*/ 200623 h 79819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73430" h="798195" stroke="0">
                <a:moveTo>
                  <a:pt x="273505" y="17484"/>
                </a:moveTo>
                <a:cubicBezTo>
                  <a:pt x="309246" y="6087"/>
                  <a:pt x="347292" y="-1"/>
                  <a:pt x="386715" y="-1"/>
                </a:cubicBezTo>
                <a:cubicBezTo>
                  <a:pt x="600292" y="-1"/>
                  <a:pt x="773430" y="178681"/>
                  <a:pt x="773430" y="399096"/>
                </a:cubicBezTo>
                <a:cubicBezTo>
                  <a:pt x="773430" y="425421"/>
                  <a:pt x="770960" y="451151"/>
                  <a:pt x="766270" y="475930"/>
                </a:cubicBezTo>
                <a:lnTo>
                  <a:pt x="386715" y="399097"/>
                </a:lnTo>
                <a:lnTo>
                  <a:pt x="273505" y="17484"/>
                </a:lnTo>
                <a:close/>
              </a:path>
              <a:path w="773430" h="798195" fill="none">
                <a:moveTo>
                  <a:pt x="273505" y="17484"/>
                </a:moveTo>
                <a:cubicBezTo>
                  <a:pt x="309246" y="6087"/>
                  <a:pt x="347292" y="-1"/>
                  <a:pt x="386715" y="-1"/>
                </a:cubicBezTo>
                <a:cubicBezTo>
                  <a:pt x="600292" y="-1"/>
                  <a:pt x="773430" y="178681"/>
                  <a:pt x="773430" y="399096"/>
                </a:cubicBezTo>
                <a:cubicBezTo>
                  <a:pt x="773430" y="425421"/>
                  <a:pt x="770960" y="451151"/>
                  <a:pt x="766270" y="475930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2" name="Picture 5" descr="27girls0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656" y="848058"/>
            <a:ext cx="926892" cy="94746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8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8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8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8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64" grpId="0" bldLvl="0" animBg="1"/>
      <p:bldP spid="48165" grpId="0" bldLvl="0" animBg="1"/>
      <p:bldP spid="48166" grpId="0" bldLvl="0" animBg="1"/>
      <p:bldP spid="4816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971600" y="1779662"/>
            <a:ext cx="732948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例</a:t>
            </a:r>
            <a:r>
              <a:rPr lang="en-US" altLang="zh-CN" sz="2800" b="1" dirty="0">
                <a:solidFill>
                  <a:srgbClr val="00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1 </a:t>
            </a:r>
            <a:r>
              <a:rPr lang="zh-CN" altLang="en-US" sz="28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若一个角的补角等于它的余角的 </a:t>
            </a:r>
            <a:r>
              <a:rPr lang="en-US" altLang="zh-CN" sz="28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4 </a:t>
            </a:r>
            <a:r>
              <a:rPr lang="zh-CN" altLang="en-US" sz="28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倍</a:t>
            </a:r>
            <a:r>
              <a:rPr lang="zh-CN" altLang="en-US" sz="28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，</a:t>
            </a:r>
            <a:endParaRPr lang="en-US" altLang="zh-CN" sz="2800" b="1" dirty="0" smtClean="0"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求</a:t>
            </a:r>
            <a:r>
              <a:rPr lang="zh-CN" altLang="en-US" sz="28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这个角的度数</a:t>
            </a:r>
            <a:r>
              <a:rPr lang="en-US" altLang="zh-CN" sz="28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.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450394" y="1156216"/>
            <a:ext cx="7402247" cy="492125"/>
            <a:chOff x="701675" y="633413"/>
            <a:chExt cx="7402247" cy="492125"/>
          </a:xfrm>
        </p:grpSpPr>
        <p:grpSp>
          <p:nvGrpSpPr>
            <p:cNvPr id="32772" name="组合 6"/>
            <p:cNvGrpSpPr/>
            <p:nvPr/>
          </p:nvGrpSpPr>
          <p:grpSpPr bwMode="auto">
            <a:xfrm>
              <a:off x="701675" y="633413"/>
              <a:ext cx="1858963" cy="492125"/>
              <a:chOff x="427462" y="558483"/>
              <a:chExt cx="1858351" cy="492443"/>
            </a:xfrm>
          </p:grpSpPr>
          <p:grpSp>
            <p:nvGrpSpPr>
              <p:cNvPr id="32778" name="组合 5"/>
              <p:cNvGrpSpPr/>
              <p:nvPr/>
            </p:nvGrpSpPr>
            <p:grpSpPr bwMode="auto">
              <a:xfrm>
                <a:off x="468915" y="591581"/>
                <a:ext cx="1816898" cy="426248"/>
                <a:chOff x="2177651" y="-557614"/>
                <a:chExt cx="1816898" cy="426248"/>
              </a:xfrm>
            </p:grpSpPr>
            <p:sp>
              <p:nvSpPr>
                <p:cNvPr id="2" name="椭圆 1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kumimoji="1" lang="zh-CN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3" name="椭圆 2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kumimoji="1" lang="zh-CN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4" name="椭圆 3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kumimoji="1" lang="zh-CN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5" name="椭圆 4"/>
                <p:cNvSpPr/>
                <p:nvPr/>
              </p:nvSpPr>
              <p:spPr>
                <a:xfrm>
                  <a:off x="3167733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kumimoji="1" lang="zh-CN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6" name="椭圆 5"/>
                <p:cNvSpPr/>
                <p:nvPr/>
              </p:nvSpPr>
              <p:spPr>
                <a:xfrm>
                  <a:off x="3567652" y="-557354"/>
                  <a:ext cx="426897" cy="425725"/>
                </a:xfrm>
                <a:prstGeom prst="ellipse">
                  <a:avLst/>
                </a:pr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kumimoji="1" lang="zh-CN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32779" name="文本框 11"/>
              <p:cNvSpPr txBox="1">
                <a:spLocks noChangeArrowheads="1"/>
              </p:cNvSpPr>
              <p:nvPr/>
            </p:nvSpPr>
            <p:spPr bwMode="auto">
              <a:xfrm>
                <a:off x="427462" y="558483"/>
                <a:ext cx="182995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dist">
                  <a:buFont typeface="Arial" panose="020B0604020202020204" pitchFamily="34" charset="0"/>
                  <a:buNone/>
                </a:pPr>
                <a:r>
                  <a:rPr lang="zh-CN" altLang="en-US" sz="2600" b="1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素养考点 </a:t>
                </a:r>
                <a:r>
                  <a:rPr lang="en-US" altLang="zh-CN" sz="2600" b="1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zh-CN" altLang="en-US" sz="26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32773" name="文本框 7"/>
            <p:cNvSpPr txBox="1">
              <a:spLocks noChangeArrowheads="1"/>
            </p:cNvSpPr>
            <p:nvPr/>
          </p:nvSpPr>
          <p:spPr bwMode="auto">
            <a:xfrm>
              <a:off x="2678721" y="637419"/>
              <a:ext cx="542520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400" b="1" dirty="0"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</a:rPr>
                <a:t>利用余角、补角的概念求角的度数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1331640" y="1419622"/>
            <a:ext cx="7248466" cy="2655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解：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设这个角为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，则它的补角是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( 180 –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°，</a:t>
            </a:r>
            <a:endParaRPr lang="en-US" altLang="zh-CN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ts val="38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余角是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( 90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–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.</a:t>
            </a:r>
          </a:p>
          <a:p>
            <a:pPr eaLnBrk="1" hangingPunct="1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根据题意，得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180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–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4 ( 90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–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.</a:t>
            </a:r>
          </a:p>
          <a:p>
            <a:pPr eaLnBrk="1" hangingPunct="1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解得    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 panose="020B0604020202020204" pitchFamily="34" charset="0"/>
              </a:rPr>
              <a:t>x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60.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答：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这个角的度数是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60 °.</a:t>
            </a:r>
          </a:p>
        </p:txBody>
      </p:sp>
    </p:spTree>
    <p:extLst>
      <p:ext uri="{BB962C8B-B14F-4D97-AF65-F5344CB8AC3E}">
        <p14:creationId xmlns:p14="http://schemas.microsoft.com/office/powerpoint/2010/main" val="2995947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4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03cb5ca4-3200-47ea-8909-9a8b1196cda9"/>
  <p:tag name="COMMONDATA" val="eyJoZGlkIjoiNzYxM2I5ZTQ4N2VlNTkwNTdlZjZlYTBmOTM5ZGZhZm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1612</Words>
  <Application>Microsoft Office PowerPoint</Application>
  <PresentationFormat>全屏显示(16:9)</PresentationFormat>
  <Paragraphs>231</Paragraphs>
  <Slides>28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0" baseType="lpstr">
      <vt:lpstr>Arial</vt:lpstr>
      <vt:lpstr>宋体</vt:lpstr>
      <vt:lpstr>隶书</vt:lpstr>
      <vt:lpstr>Calibri</vt:lpstr>
      <vt:lpstr>黑体</vt:lpstr>
      <vt:lpstr>Times New Roman</vt:lpstr>
      <vt:lpstr>微软雅黑</vt:lpstr>
      <vt:lpstr>Cambria Math</vt:lpstr>
      <vt:lpstr>楷体</vt:lpstr>
      <vt:lpstr>楷体_GB2312</vt:lpstr>
      <vt:lpstr>1_自定义设计方案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Administrator</cp:lastModifiedBy>
  <cp:revision>776</cp:revision>
  <dcterms:created xsi:type="dcterms:W3CDTF">2018-11-06T06:39:00Z</dcterms:created>
  <dcterms:modified xsi:type="dcterms:W3CDTF">2024-08-21T05:14:12Z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2052-11.8.2.11734</vt:lpwstr>
  </property>
  <property fmtid="{D5CDD505-2E9C-101B-9397-08002B2CF9AE}" pid="3" name="ICV">
    <vt:lpwstr>2DC5DF165BFE41809E9D039FF8A36A20</vt:lpwstr>
  </property>
</Properties>
</file>